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 id="2147483950" r:id="rId6"/>
    <p:sldMasterId id="2147483957" r:id="rId7"/>
    <p:sldMasterId id="2147483970" r:id="rId8"/>
  </p:sldMasterIdLst>
  <p:notesMasterIdLst>
    <p:notesMasterId r:id="rId60"/>
  </p:notesMasterIdLst>
  <p:handoutMasterIdLst>
    <p:handoutMasterId r:id="rId61"/>
  </p:handoutMasterIdLst>
  <p:sldIdLst>
    <p:sldId id="256" r:id="rId9"/>
    <p:sldId id="297"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1" r:id="rId24"/>
    <p:sldId id="272" r:id="rId25"/>
    <p:sldId id="273" r:id="rId26"/>
    <p:sldId id="274" r:id="rId27"/>
    <p:sldId id="275" r:id="rId28"/>
    <p:sldId id="276" r:id="rId29"/>
    <p:sldId id="277" r:id="rId30"/>
    <p:sldId id="279" r:id="rId31"/>
    <p:sldId id="278" r:id="rId32"/>
    <p:sldId id="280" r:id="rId33"/>
    <p:sldId id="295" r:id="rId34"/>
    <p:sldId id="281" r:id="rId35"/>
    <p:sldId id="285" r:id="rId36"/>
    <p:sldId id="282" r:id="rId37"/>
    <p:sldId id="286" r:id="rId38"/>
    <p:sldId id="287" r:id="rId39"/>
    <p:sldId id="288" r:id="rId40"/>
    <p:sldId id="283" r:id="rId41"/>
    <p:sldId id="289" r:id="rId42"/>
    <p:sldId id="290" r:id="rId43"/>
    <p:sldId id="284" r:id="rId44"/>
    <p:sldId id="291" r:id="rId45"/>
    <p:sldId id="296" r:id="rId46"/>
    <p:sldId id="292" r:id="rId47"/>
    <p:sldId id="298" r:id="rId48"/>
    <p:sldId id="299" r:id="rId49"/>
    <p:sldId id="300" r:id="rId50"/>
    <p:sldId id="301" r:id="rId51"/>
    <p:sldId id="302" r:id="rId52"/>
    <p:sldId id="303" r:id="rId53"/>
    <p:sldId id="304" r:id="rId54"/>
    <p:sldId id="305" r:id="rId55"/>
    <p:sldId id="306" r:id="rId56"/>
    <p:sldId id="307" r:id="rId57"/>
    <p:sldId id="308" r:id="rId58"/>
    <p:sldId id="294" r:id="rId59"/>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197A6"/>
    <a:srgbClr val="F1666A"/>
    <a:srgbClr val="D9D9D9"/>
    <a:srgbClr val="053249"/>
    <a:srgbClr val="003249"/>
    <a:srgbClr val="335E6F"/>
    <a:srgbClr val="006196"/>
    <a:srgbClr val="6DCFF6"/>
    <a:srgbClr val="FFCC4E"/>
    <a:srgbClr val="76C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2" autoAdjust="0"/>
    <p:restoredTop sz="96327" autoAdjust="0"/>
  </p:normalViewPr>
  <p:slideViewPr>
    <p:cSldViewPr snapToGrid="0">
      <p:cViewPr varScale="1">
        <p:scale>
          <a:sx n="123" d="100"/>
          <a:sy n="123" d="100"/>
        </p:scale>
        <p:origin x="360" y="184"/>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1.xml"/><Relationship Id="rId61" Type="http://schemas.openxmlformats.org/officeDocument/2006/relationships/handoutMaster" Target="handoutMasters/handout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E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E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E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12/13/23</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822512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3.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15992" y="2132418"/>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191488" y="2817458"/>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1344" y="6458445"/>
            <a:ext cx="9956800" cy="405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1674777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spTree>
    <p:extLst>
      <p:ext uri="{BB962C8B-B14F-4D97-AF65-F5344CB8AC3E}">
        <p14:creationId xmlns:p14="http://schemas.microsoft.com/office/powerpoint/2010/main" val="229185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7E9920D-5148-4C5E-AF4F-672E07B42A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94" name="Picture 93">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0134" y="6454648"/>
            <a:ext cx="9956800" cy="405130"/>
          </a:xfrm>
          <a:prstGeom prst="rect">
            <a:avLst/>
          </a:prstGeom>
        </p:spPr>
      </p:pic>
    </p:spTree>
    <p:extLst>
      <p:ext uri="{BB962C8B-B14F-4D97-AF65-F5344CB8AC3E}">
        <p14:creationId xmlns:p14="http://schemas.microsoft.com/office/powerpoint/2010/main" val="312459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15992" y="2132418"/>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191488" y="2817458"/>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1344" y="6458445"/>
            <a:ext cx="9956800" cy="405130"/>
          </a:xfrm>
          <a:prstGeom prst="rect">
            <a:avLst/>
          </a:prstGeom>
        </p:spPr>
      </p:pic>
    </p:spTree>
    <p:extLst>
      <p:ext uri="{BB962C8B-B14F-4D97-AF65-F5344CB8AC3E}">
        <p14:creationId xmlns:p14="http://schemas.microsoft.com/office/powerpoint/2010/main" val="338710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751566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31269" y="1881318"/>
            <a:ext cx="10625007" cy="567399"/>
          </a:xfrm>
          <a:prstGeom prst="rect">
            <a:avLst/>
          </a:prstGeom>
        </p:spPr>
        <p:txBody>
          <a:bodyPr/>
          <a:lstStyle>
            <a:lvl1pPr algn="l">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8469" y="2566358"/>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102" name="Picture 5">
            <a:extLst>
              <a:ext uri="{FF2B5EF4-FFF2-40B4-BE49-F238E27FC236}">
                <a16:creationId xmlns:a16="http://schemas.microsoft.com/office/drawing/2014/main" id="{EA088D67-7B06-4281-990B-01FE6467697E}"/>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199" y="6472625"/>
            <a:ext cx="9956800" cy="405130"/>
          </a:xfrm>
          <a:prstGeom prst="rect">
            <a:avLst/>
          </a:prstGeom>
        </p:spPr>
      </p:pic>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wipe(left)">
                                      <p:cBhvr>
                                        <p:cTn id="24" dur="500"/>
                                        <p:tgtEl>
                                          <p:spTgt spid="102"/>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xEl>
                                              <p:pRg st="0" end="0"/>
                                            </p:txEl>
                                          </p:spTgt>
                                        </p:tgtEl>
                                        <p:attrNameLst>
                                          <p:attrName>style.visibility</p:attrName>
                                        </p:attrNameLst>
                                      </p:cBhvr>
                                      <p:to>
                                        <p:strVal val="visible"/>
                                      </p:to>
                                    </p:set>
                                    <p:animEffect transition="in" filter="wipe(left)">
                                      <p:cBhvr>
                                        <p:cTn id="40" dur="500"/>
                                        <p:tgtEl>
                                          <p:spTgt spid="56323">
                                            <p:txEl>
                                              <p:pRg st="0" end="0"/>
                                            </p:txEl>
                                          </p:spTgt>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5">
                                            <p:txEl>
                                              <p:pRg st="0" end="0"/>
                                            </p:txEl>
                                          </p:spTgt>
                                        </p:tgtEl>
                                        <p:attrNameLst>
                                          <p:attrName>style.visibility</p:attrName>
                                        </p:attrNameLst>
                                      </p:cBhvr>
                                      <p:to>
                                        <p:strVal val="visible"/>
                                      </p:to>
                                    </p:set>
                                    <p:anim calcmode="lin" valueType="num">
                                      <p:cBhvr additive="base">
                                        <p:cTn id="52"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5">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4">
                                            <p:txEl>
                                              <p:pRg st="0" end="0"/>
                                            </p:txEl>
                                          </p:spTgt>
                                        </p:tgtEl>
                                        <p:attrNameLst>
                                          <p:attrName>style.visibility</p:attrName>
                                        </p:attrNameLst>
                                      </p:cBhvr>
                                      <p:to>
                                        <p:strVal val="visible"/>
                                      </p:to>
                                    </p:set>
                                    <p:anim calcmode="lin" valueType="num">
                                      <p:cBhvr additive="base">
                                        <p:cTn id="56"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build="p">
        <p:tmplLst>
          <p:tmpl lvl="1">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AAC5E67-E08A-4CAC-8F4D-A2D8638C2B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39"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2361E30E-1C22-46B3-9AB9-AB1BC0D7C98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3429" y="6455300"/>
            <a:ext cx="9956800" cy="405130"/>
          </a:xfrm>
          <a:prstGeom prst="rect">
            <a:avLst/>
          </a:prstGeom>
        </p:spPr>
      </p:pic>
    </p:spTree>
    <p:extLst>
      <p:ext uri="{BB962C8B-B14F-4D97-AF65-F5344CB8AC3E}">
        <p14:creationId xmlns:p14="http://schemas.microsoft.com/office/powerpoint/2010/main" val="838715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rgbClr val="8197A6"/>
                </a:solidFill>
                <a:latin typeface="Arial" charset="0"/>
                <a:ea typeface="Arial" charset="0"/>
                <a:cs typeface="Arial" charset="0"/>
              </a:rPr>
              <a:t>Produced by</a:t>
            </a:r>
            <a:endParaRPr lang="en-US" sz="796"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441005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913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179E19F2-F57B-45DE-B862-DD01F0612E3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39"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3656F8C5-B6A5-414F-86D9-8C977E5C1BBD}"/>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208" y="6458838"/>
            <a:ext cx="9956800" cy="405130"/>
          </a:xfrm>
          <a:prstGeom prst="rect">
            <a:avLst/>
          </a:prstGeom>
        </p:spPr>
      </p:pic>
    </p:spTree>
    <p:extLst>
      <p:ext uri="{BB962C8B-B14F-4D97-AF65-F5344CB8AC3E}">
        <p14:creationId xmlns:p14="http://schemas.microsoft.com/office/powerpoint/2010/main" val="1027659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Tree>
    <p:extLst>
      <p:ext uri="{BB962C8B-B14F-4D97-AF65-F5344CB8AC3E}">
        <p14:creationId xmlns:p14="http://schemas.microsoft.com/office/powerpoint/2010/main" val="1235473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emf"/><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4.e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4.emf"/><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35.xml"/><Relationship Id="rId7" Type="http://schemas.openxmlformats.org/officeDocument/2006/relationships/image" Target="../media/image12.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294C493E-467F-427F-AD20-6EDFB99CC1EE}"/>
              </a:ext>
            </a:extLst>
          </p:cNvPr>
          <p:cNvPicPr>
            <a:picLocks/>
          </p:cNvPicPr>
          <p:nvPr userDrawn="1"/>
        </p:nvPicPr>
        <p:blipFill>
          <a:blip r:embed="rId22"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23">
            <a:extLst>
              <a:ext uri="{28A0092B-C50C-407E-A947-70E740481C1C}">
                <a14:useLocalDpi xmlns:a14="http://schemas.microsoft.com/office/drawing/2010/main"/>
              </a:ext>
            </a:extLst>
          </a:blip>
          <a:stretch>
            <a:fillRect/>
          </a:stretch>
        </p:blipFill>
        <p:spPr>
          <a:xfrm>
            <a:off x="8863" y="6462001"/>
            <a:ext cx="9956800" cy="405130"/>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 id="2147483978" r:id="rId18"/>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BB965BA-5FAA-5543-9444-B14F3D19DD2B}"/>
              </a:ext>
            </a:extLst>
          </p:cNvPr>
          <p:cNvPicPr/>
          <p:nvPr userDrawn="1"/>
        </p:nvPicPr>
        <p:blipFill>
          <a:blip r:embed="rId7">
            <a:extLst>
              <a:ext uri="{28A0092B-C50C-407E-A947-70E740481C1C}">
                <a14:useLocalDpi xmlns:a14="http://schemas.microsoft.com/office/drawing/2010/main"/>
              </a:ext>
            </a:extLst>
          </a:blip>
          <a:stretch>
            <a:fillRect/>
          </a:stretch>
        </p:blipFill>
        <p:spPr>
          <a:xfrm>
            <a:off x="0" y="6461245"/>
            <a:ext cx="9956800" cy="405130"/>
          </a:xfrm>
          <a:prstGeom prst="rect">
            <a:avLst/>
          </a:prstGeom>
        </p:spPr>
      </p:pic>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 id="2147483979" r:id="rId2"/>
    <p:sldLayoutId id="2147483980" r:id="rId3"/>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6C395660-CE89-4345-8089-CAD36085B63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FE516291-A401-44B3-B7C0-494EEF7A0709}"/>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p:nvPr userDrawn="1"/>
        </p:nvPicPr>
        <p:blipFill>
          <a:blip r:embed="rId15">
            <a:extLst>
              <a:ext uri="{28A0092B-C50C-407E-A947-70E740481C1C}">
                <a14:useLocalDpi xmlns:a14="http://schemas.microsoft.com/office/drawing/2010/main"/>
              </a:ext>
            </a:extLst>
          </a:blip>
          <a:stretch>
            <a:fillRect/>
          </a:stretch>
        </p:blipFill>
        <p:spPr>
          <a:xfrm>
            <a:off x="0" y="6453688"/>
            <a:ext cx="9956800" cy="405130"/>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chemeClr val="tx1"/>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chemeClr val="tx1"/>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chemeClr val="tx1"/>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chemeClr val="tx1"/>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chemeClr val="tx1"/>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C07ED2C1-0776-4663-8284-733C83AE37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EF90349B-FF48-4A3E-8266-C6C8B77A2E91}"/>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8">
            <a:extLst>
              <a:ext uri="{28A0092B-C50C-407E-A947-70E740481C1C}">
                <a14:useLocalDpi xmlns:a14="http://schemas.microsoft.com/office/drawing/2010/main"/>
              </a:ext>
            </a:extLst>
          </a:blip>
          <a:stretch>
            <a:fillRect/>
          </a:stretch>
        </p:blipFill>
        <p:spPr>
          <a:xfrm>
            <a:off x="0" y="6455900"/>
            <a:ext cx="9956800" cy="405130"/>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 id="2147483982" r:id="rId2"/>
    <p:sldLayoutId id="2147483983" r:id="rId3"/>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hyperlink" Target="http://spiftp.esac.esa.int/data/SPICE/" TargetMode="External"/><Relationship Id="rId2" Type="http://schemas.openxmlformats.org/officeDocument/2006/relationships/hyperlink" Target="https://s2e2.cosmos.esa.int/bitbucket/projects/SPICE_KERNELS" TargetMode="External"/><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hyperlink" Target="http://spiftp.esac.esa.int/data/SPICE/BEPICOLOMBO/misc/skd/BEPICOLOMBO.zip"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s2e2.cosmos.esa.int/bitbucket/projects/SPICE_KERNELS/repos/juice/browse/misc/git_hooks/skd_post_merge/update_local_mks.sh" TargetMode="External"/><Relationship Id="rId2" Type="http://schemas.openxmlformats.org/officeDocument/2006/relationships/hyperlink" Target="http://spiftp.esac.esa.int/temp/ess/git_hooks.zip" TargetMode="Externa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naif.jpl.nasa.gov/naif/utilities.html" TargetMode="External"/><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3.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63.png"/><Relationship Id="rId4" Type="http://schemas.openxmlformats.org/officeDocument/2006/relationships/image" Target="../media/image62.gif"/></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3.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microsoft.com/office/2007/relationships/media" Target="../media/media4.mov"/><Relationship Id="rId7" Type="http://schemas.openxmlformats.org/officeDocument/2006/relationships/image" Target="../media/image70.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69.png"/><Relationship Id="rId5" Type="http://schemas.openxmlformats.org/officeDocument/2006/relationships/slideLayout" Target="../slideLayouts/slideLayout23.xml"/><Relationship Id="rId4" Type="http://schemas.openxmlformats.org/officeDocument/2006/relationships/video" Target="../media/media4.mov"/></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3.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hyperlink" Target="https://s2e2.cosmos.esa.int/bitbucket/projects/SPICE_KERNELS/repos/juice/browse/misc/cosmo/config" TargetMode="External"/><Relationship Id="rId2" Type="http://schemas.openxmlformats.org/officeDocument/2006/relationships/hyperlink" Target="https://juicesoc.esac.esa.int/help/cosmog/80_cosmo_plugin.html#cosmographia-plugin" TargetMode="External"/><Relationship Id="rId1" Type="http://schemas.openxmlformats.org/officeDocument/2006/relationships/slideLayout" Target="../slideLayouts/slideLayout2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hyperlink" Target="https://juicesoc.esac.esa.int/help/cosmog/60_pointing_tool.html#juice-pointing-too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3.xml"/><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3.xml"/><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hyperlink" Target="https://www.cosmos.esa.int/web/spice/cosmographia" TargetMode="External"/><Relationship Id="rId2" Type="http://schemas.openxmlformats.org/officeDocument/2006/relationships/hyperlink" Target="https://naif.jpl.nasa.gov/naif/cosmographia_components.html" TargetMode="Externa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3.xml"/><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2" Type="http://schemas.openxmlformats.org/officeDocument/2006/relationships/hyperlink" Target="https://cosmoguide.org/" TargetMode="Externa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85936" y="1513876"/>
            <a:ext cx="7690068" cy="64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defTabSz="882030">
              <a:defRPr/>
            </a:pPr>
            <a:r>
              <a:rPr lang="en-GB" sz="3600" b="1" dirty="0">
                <a:solidFill>
                  <a:schemeClr val="bg1"/>
                </a:solidFill>
                <a:latin typeface="Arial" panose="020B0604020202020204" pitchFamily="34" charset="0"/>
                <a:ea typeface="+mj-ea"/>
                <a:cs typeface="Arial" panose="020B0604020202020204" pitchFamily="34" charset="0"/>
              </a:rPr>
              <a:t>Cosmographia Workshop</a:t>
            </a:r>
            <a:endParaRPr lang="en-GB" sz="2800" b="1" dirty="0">
              <a:solidFill>
                <a:schemeClr val="bg1"/>
              </a:solidFill>
              <a:latin typeface="Arial" panose="020B0604020202020204" pitchFamily="34" charset="0"/>
              <a:ea typeface="+mj-ea"/>
              <a:cs typeface="Arial" panose="020B0604020202020204" pitchFamily="34" charset="0"/>
            </a:endParaRPr>
          </a:p>
        </p:txBody>
      </p:sp>
      <p:sp>
        <p:nvSpPr>
          <p:cNvPr id="7" name="Text Box 24"/>
          <p:cNvSpPr txBox="1">
            <a:spLocks noChangeArrowheads="1"/>
          </p:cNvSpPr>
          <p:nvPr/>
        </p:nvSpPr>
        <p:spPr bwMode="auto">
          <a:xfrm>
            <a:off x="6915706" y="5224144"/>
            <a:ext cx="5123696" cy="276999"/>
          </a:xfrm>
          <a:prstGeom prst="rect">
            <a:avLst/>
          </a:prstGeom>
          <a:noFill/>
          <a:ln>
            <a:noFill/>
          </a:ln>
          <a:effectLst/>
        </p:spPr>
        <p:txBody>
          <a:bodyPr wrap="squar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8" name="Text Box 25"/>
          <p:cNvSpPr txBox="1">
            <a:spLocks noChangeArrowheads="1"/>
          </p:cNvSpPr>
          <p:nvPr/>
        </p:nvSpPr>
        <p:spPr bwMode="auto">
          <a:xfrm>
            <a:off x="6915681" y="5885467"/>
            <a:ext cx="5123720" cy="276999"/>
          </a:xfrm>
          <a:prstGeom prst="rect">
            <a:avLst/>
          </a:prstGeom>
          <a:noFill/>
          <a:ln>
            <a:noFill/>
          </a:ln>
          <a:effectLst/>
        </p:spPr>
        <p:txBody>
          <a:bodyPr wrap="squar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706D635-497C-3215-3A40-EADB8AA10001}"/>
              </a:ext>
            </a:extLst>
          </p:cNvPr>
          <p:cNvSpPr txBox="1"/>
          <p:nvPr/>
        </p:nvSpPr>
        <p:spPr>
          <a:xfrm>
            <a:off x="272078" y="2653204"/>
            <a:ext cx="2658100" cy="3354765"/>
          </a:xfrm>
          <a:prstGeom prst="rect">
            <a:avLst/>
          </a:prstGeom>
          <a:noFill/>
        </p:spPr>
        <p:txBody>
          <a:bodyPr wrap="none" rtlCol="0">
            <a:spAutoFit/>
          </a:bodyPr>
          <a:lstStyle/>
          <a:p>
            <a:pPr algn="ctr">
              <a:spcBef>
                <a:spcPts val="0"/>
              </a:spcBef>
            </a:pPr>
            <a:r>
              <a:rPr lang="en-GB" b="1" dirty="0">
                <a:solidFill>
                  <a:schemeClr val="bg1"/>
                </a:solidFill>
              </a:rPr>
              <a:t>Alfredo Escalante</a:t>
            </a:r>
          </a:p>
          <a:p>
            <a:pPr algn="ctr">
              <a:spcBef>
                <a:spcPts val="0"/>
              </a:spcBef>
            </a:pPr>
            <a:r>
              <a:rPr lang="en-GB" b="1" dirty="0">
                <a:solidFill>
                  <a:schemeClr val="bg1"/>
                </a:solidFill>
              </a:rPr>
              <a:t>Ricardo </a:t>
            </a:r>
            <a:r>
              <a:rPr lang="en-GB" b="1" dirty="0" err="1">
                <a:solidFill>
                  <a:schemeClr val="bg1"/>
                </a:solidFill>
              </a:rPr>
              <a:t>Vallés</a:t>
            </a:r>
            <a:endParaRPr lang="en-GB" b="1" dirty="0">
              <a:solidFill>
                <a:schemeClr val="bg1"/>
              </a:solidFill>
            </a:endParaRPr>
          </a:p>
          <a:p>
            <a:pPr algn="ctr">
              <a:spcBef>
                <a:spcPts val="0"/>
              </a:spcBef>
            </a:pPr>
            <a:r>
              <a:rPr lang="en-GB" b="1" dirty="0">
                <a:solidFill>
                  <a:schemeClr val="bg1"/>
                </a:solidFill>
              </a:rPr>
              <a:t>Rafael Andrés</a:t>
            </a:r>
          </a:p>
          <a:p>
            <a:pPr algn="ctr">
              <a:spcBef>
                <a:spcPts val="0"/>
              </a:spcBef>
            </a:pPr>
            <a:endParaRPr lang="en-GB" b="1" dirty="0">
              <a:solidFill>
                <a:schemeClr val="bg1"/>
              </a:solidFill>
            </a:endParaRPr>
          </a:p>
          <a:p>
            <a:pPr algn="ctr">
              <a:spcBef>
                <a:spcPts val="0"/>
              </a:spcBef>
            </a:pPr>
            <a:endParaRPr lang="en-GB" sz="1800" b="1" dirty="0">
              <a:solidFill>
                <a:schemeClr val="bg1"/>
              </a:solidFill>
            </a:endParaRPr>
          </a:p>
          <a:p>
            <a:pPr algn="ctr">
              <a:spcBef>
                <a:spcPts val="0"/>
              </a:spcBef>
            </a:pPr>
            <a:endParaRPr lang="en-GB" b="1" dirty="0">
              <a:solidFill>
                <a:schemeClr val="bg1"/>
              </a:solidFill>
            </a:endParaRPr>
          </a:p>
          <a:p>
            <a:pPr algn="ctr">
              <a:spcBef>
                <a:spcPts val="0"/>
              </a:spcBef>
            </a:pPr>
            <a:endParaRPr lang="en-GB" b="1" dirty="0">
              <a:solidFill>
                <a:schemeClr val="bg1"/>
              </a:solidFill>
            </a:endParaRPr>
          </a:p>
          <a:p>
            <a:pPr algn="ctr">
              <a:spcBef>
                <a:spcPts val="0"/>
              </a:spcBef>
            </a:pPr>
            <a:endParaRPr lang="en-GB" sz="1800" b="1" dirty="0">
              <a:solidFill>
                <a:schemeClr val="bg1"/>
              </a:solidFill>
            </a:endParaRPr>
          </a:p>
          <a:p>
            <a:pPr algn="ctr">
              <a:spcBef>
                <a:spcPts val="0"/>
              </a:spcBef>
            </a:pPr>
            <a:r>
              <a:rPr lang="en-GB" sz="1800" b="1" dirty="0">
                <a:solidFill>
                  <a:schemeClr val="bg1"/>
                </a:solidFill>
              </a:rPr>
              <a:t>ESA SPICE Service</a:t>
            </a:r>
          </a:p>
          <a:p>
            <a:pPr algn="ctr">
              <a:spcBef>
                <a:spcPts val="0"/>
              </a:spcBef>
            </a:pPr>
            <a:endParaRPr lang="ca-ES" b="1" dirty="0">
              <a:solidFill>
                <a:schemeClr val="bg1"/>
              </a:solidFill>
            </a:endParaRPr>
          </a:p>
          <a:p>
            <a:pPr algn="ctr"/>
            <a:r>
              <a:rPr lang="ca-ES" sz="1400" b="1" dirty="0">
                <a:solidFill>
                  <a:schemeClr val="bg1"/>
                </a:solidFill>
              </a:rPr>
              <a:t>12th </a:t>
            </a:r>
            <a:r>
              <a:rPr lang="ca-ES" sz="1400" b="1" dirty="0" err="1">
                <a:solidFill>
                  <a:schemeClr val="bg1"/>
                </a:solidFill>
              </a:rPr>
              <a:t>December</a:t>
            </a:r>
            <a:r>
              <a:rPr lang="ca-ES" sz="1400" b="1" dirty="0">
                <a:solidFill>
                  <a:schemeClr val="bg1"/>
                </a:solidFill>
              </a:rPr>
              <a:t> 2023</a:t>
            </a:r>
          </a:p>
          <a:p>
            <a:endParaRPr lang="en-ES" dirty="0"/>
          </a:p>
        </p:txBody>
      </p:sp>
      <p:pic>
        <p:nvPicPr>
          <p:cNvPr id="5" name="Picture 4">
            <a:extLst>
              <a:ext uri="{FF2B5EF4-FFF2-40B4-BE49-F238E27FC236}">
                <a16:creationId xmlns:a16="http://schemas.microsoft.com/office/drawing/2014/main" id="{5D51F675-1EF3-4C1D-2879-540BAE81EC00}"/>
              </a:ext>
            </a:extLst>
          </p:cNvPr>
          <p:cNvPicPr>
            <a:picLocks noChangeAspect="1"/>
          </p:cNvPicPr>
          <p:nvPr/>
        </p:nvPicPr>
        <p:blipFill>
          <a:blip r:embed="rId3">
            <a:extLst>
              <a:ext uri="{BEBA8EAE-BF5A-486C-A8C5-ECC9F3942E4B}">
                <a14:imgProps xmlns:a14="http://schemas.microsoft.com/office/drawing/2010/main">
                  <a14:imgLayer>
                    <a14:imgEffect>
                      <a14:backgroundRemoval t="0" b="89940" l="9984" r="89937">
                        <a14:foregroundMark x1="46434" y1="11569" x2="46434" y2="11569"/>
                        <a14:foregroundMark x1="48415" y1="10262" x2="48415" y2="10262"/>
                        <a14:foregroundMark x1="51902" y1="11972" x2="51902" y2="11972"/>
                        <a14:foregroundMark x1="50872" y1="6539" x2="50872" y2="6539"/>
                        <a14:foregroundMark x1="47306" y1="16197" x2="47306" y2="16197"/>
                        <a14:foregroundMark x1="51823" y1="43662" x2="51823" y2="43662"/>
                        <a14:foregroundMark x1="24564" y1="67103" x2="24564" y2="67103"/>
                        <a14:foregroundMark x1="24326" y1="61469" x2="24326" y2="61469"/>
                        <a14:foregroundMark x1="74326" y1="63179" x2="74326" y2="63179"/>
                        <a14:foregroundMark x1="72425" y1="69819" x2="72425" y2="69819"/>
                      </a14:backgroundRemoval>
                    </a14:imgEffect>
                  </a14:imgLayer>
                </a14:imgProps>
              </a:ext>
              <a:ext uri="{28A0092B-C50C-407E-A947-70E740481C1C}">
                <a14:useLocalDpi xmlns:a14="http://schemas.microsoft.com/office/drawing/2010/main" val="0"/>
              </a:ext>
            </a:extLst>
          </a:blip>
          <a:stretch>
            <a:fillRect/>
          </a:stretch>
        </p:blipFill>
        <p:spPr>
          <a:xfrm>
            <a:off x="805424" y="3661797"/>
            <a:ext cx="1591407" cy="12534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nodePh="1">
                                  <p:stCondLst>
                                    <p:cond delay="0"/>
                                  </p:stCondLst>
                                  <p:endCondLst>
                                    <p:cond evt="begin" delay="0">
                                      <p:tn val="14"/>
                                    </p:cond>
                                  </p:end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allAtOnce"/>
      <p:bldP spid="8" grpId="0" build="allAtOnce"/>
      <p:bldP spid="2"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443CD-1A21-3C71-C6B4-A04E81F153E5}"/>
              </a:ext>
            </a:extLst>
          </p:cNvPr>
          <p:cNvSpPr>
            <a:spLocks noGrp="1"/>
          </p:cNvSpPr>
          <p:nvPr>
            <p:ph type="title"/>
          </p:nvPr>
        </p:nvSpPr>
        <p:spPr/>
        <p:txBody>
          <a:bodyPr/>
          <a:lstStyle/>
          <a:p>
            <a:r>
              <a:rPr lang="en-ES" dirty="0"/>
              <a:t>Cosmographia Interface</a:t>
            </a:r>
          </a:p>
        </p:txBody>
      </p:sp>
      <p:sp>
        <p:nvSpPr>
          <p:cNvPr id="6" name="Content Placeholder 5">
            <a:extLst>
              <a:ext uri="{FF2B5EF4-FFF2-40B4-BE49-F238E27FC236}">
                <a16:creationId xmlns:a16="http://schemas.microsoft.com/office/drawing/2014/main" id="{4DCB1147-3705-290F-12F8-DC7A40BA7FA1}"/>
              </a:ext>
            </a:extLst>
          </p:cNvPr>
          <p:cNvSpPr>
            <a:spLocks noGrp="1"/>
          </p:cNvSpPr>
          <p:nvPr>
            <p:ph idx="1"/>
          </p:nvPr>
        </p:nvSpPr>
        <p:spPr/>
        <p:txBody>
          <a:bodyPr/>
          <a:lstStyle/>
          <a:p>
            <a:pPr marL="285750" indent="-285750">
              <a:buFont typeface="Arial" panose="020B0604020202020204" pitchFamily="34" charset="0"/>
              <a:buChar char="•"/>
            </a:pPr>
            <a:r>
              <a:rPr lang="en-ES" dirty="0"/>
              <a:t>File</a:t>
            </a:r>
          </a:p>
          <a:p>
            <a:pPr marL="1067076" lvl="1" indent="-285750">
              <a:buFont typeface="Arial" panose="020B0604020202020204" pitchFamily="34" charset="0"/>
              <a:buChar char="•"/>
            </a:pPr>
            <a:r>
              <a:rPr lang="en-ES" dirty="0"/>
              <a:t>Open Catalog, Screenshot/Record, Run script</a:t>
            </a:r>
          </a:p>
          <a:p>
            <a:pPr marL="285750" indent="-285750">
              <a:buFont typeface="Arial" panose="020B0604020202020204" pitchFamily="34" charset="0"/>
              <a:buChar char="•"/>
            </a:pPr>
            <a:r>
              <a:rPr lang="en-ES" dirty="0"/>
              <a:t>Time menu</a:t>
            </a:r>
          </a:p>
          <a:p>
            <a:pPr marL="285750" indent="-285750">
              <a:buFont typeface="Arial" panose="020B0604020202020204" pitchFamily="34" charset="0"/>
              <a:buChar char="•"/>
            </a:pPr>
            <a:r>
              <a:rPr lang="en-ES" dirty="0"/>
              <a:t>Camera</a:t>
            </a:r>
          </a:p>
          <a:p>
            <a:pPr marL="1067076" lvl="1" indent="-285750">
              <a:buFont typeface="Arial" panose="020B0604020202020204" pitchFamily="34" charset="0"/>
              <a:buChar char="•"/>
            </a:pPr>
            <a:r>
              <a:rPr lang="en-ES" dirty="0"/>
              <a:t>Find, Go to object</a:t>
            </a:r>
          </a:p>
          <a:p>
            <a:pPr marL="1067076" lvl="1" indent="-285750">
              <a:buFont typeface="Arial" panose="020B0604020202020204" pitchFamily="34" charset="0"/>
              <a:buChar char="•"/>
            </a:pPr>
            <a:r>
              <a:rPr lang="en-ES" dirty="0"/>
              <a:t>Inertial Frame, Body Fixed Frame</a:t>
            </a:r>
          </a:p>
          <a:p>
            <a:pPr marL="285750" indent="-285750">
              <a:buFont typeface="Arial" panose="020B0604020202020204" pitchFamily="34" charset="0"/>
              <a:buChar char="•"/>
            </a:pPr>
            <a:r>
              <a:rPr lang="en-ES" dirty="0"/>
              <a:t>Guides</a:t>
            </a:r>
          </a:p>
          <a:p>
            <a:pPr marL="285750" indent="-285750">
              <a:buFont typeface="Arial" panose="020B0604020202020204" pitchFamily="34" charset="0"/>
              <a:buChar char="•"/>
            </a:pPr>
            <a:r>
              <a:rPr lang="en-ES" dirty="0"/>
              <a:t>Window</a:t>
            </a:r>
          </a:p>
        </p:txBody>
      </p:sp>
    </p:spTree>
    <p:extLst>
      <p:ext uri="{BB962C8B-B14F-4D97-AF65-F5344CB8AC3E}">
        <p14:creationId xmlns:p14="http://schemas.microsoft.com/office/powerpoint/2010/main" val="3602447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443CD-1A21-3C71-C6B4-A04E81F153E5}"/>
              </a:ext>
            </a:extLst>
          </p:cNvPr>
          <p:cNvSpPr>
            <a:spLocks noGrp="1"/>
          </p:cNvSpPr>
          <p:nvPr>
            <p:ph type="title"/>
          </p:nvPr>
        </p:nvSpPr>
        <p:spPr/>
        <p:txBody>
          <a:bodyPr/>
          <a:lstStyle/>
          <a:p>
            <a:r>
              <a:rPr lang="en-ES" dirty="0"/>
              <a:t>Navigation Basics</a:t>
            </a:r>
          </a:p>
        </p:txBody>
      </p:sp>
      <p:sp>
        <p:nvSpPr>
          <p:cNvPr id="6" name="Content Placeholder 5">
            <a:extLst>
              <a:ext uri="{FF2B5EF4-FFF2-40B4-BE49-F238E27FC236}">
                <a16:creationId xmlns:a16="http://schemas.microsoft.com/office/drawing/2014/main" id="{4DCB1147-3705-290F-12F8-DC7A40BA7FA1}"/>
              </a:ext>
            </a:extLst>
          </p:cNvPr>
          <p:cNvSpPr>
            <a:spLocks noGrp="1"/>
          </p:cNvSpPr>
          <p:nvPr>
            <p:ph idx="1"/>
          </p:nvPr>
        </p:nvSpPr>
        <p:spPr/>
        <p:txBody>
          <a:bodyPr/>
          <a:lstStyle/>
          <a:p>
            <a:pPr marL="285750" indent="-285750">
              <a:buFont typeface="Arial" panose="020B0604020202020204" pitchFamily="34" charset="0"/>
              <a:buChar char="•"/>
            </a:pPr>
            <a:r>
              <a:rPr lang="en-ES" dirty="0"/>
              <a:t>Camera Motion</a:t>
            </a:r>
          </a:p>
          <a:p>
            <a:pPr marL="1067076" lvl="1" indent="-285750">
              <a:buFont typeface="Arial" panose="020B0604020202020204" pitchFamily="34" charset="0"/>
              <a:buChar char="•"/>
            </a:pPr>
            <a:r>
              <a:rPr lang="en-ES" dirty="0"/>
              <a:t>Double click to an object to go close to it and select it</a:t>
            </a:r>
          </a:p>
          <a:p>
            <a:pPr marL="1067076" lvl="1" indent="-285750">
              <a:buFont typeface="Arial" panose="020B0604020202020204" pitchFamily="34" charset="0"/>
              <a:buChar char="•"/>
            </a:pPr>
            <a:r>
              <a:rPr lang="en-ES" dirty="0"/>
              <a:t>Scroll down/up for zoom in/out</a:t>
            </a:r>
          </a:p>
          <a:p>
            <a:pPr marL="1067076" lvl="1" indent="-285750">
              <a:buFont typeface="Arial" panose="020B0604020202020204" pitchFamily="34" charset="0"/>
              <a:buChar char="•"/>
            </a:pPr>
            <a:r>
              <a:rPr lang="en-ES" dirty="0"/>
              <a:t>Left drag the mouse to move the camera aroung the central object</a:t>
            </a:r>
          </a:p>
          <a:p>
            <a:pPr marL="1067076" lvl="1" indent="-285750">
              <a:buFont typeface="Arial" panose="020B0604020202020204" pitchFamily="34" charset="0"/>
              <a:buChar char="•"/>
            </a:pPr>
            <a:r>
              <a:rPr lang="en-ES" dirty="0"/>
              <a:t>Right drag the mouse to pan the view without chaning camera position</a:t>
            </a:r>
          </a:p>
          <a:p>
            <a:pPr marL="1067076" lvl="1" indent="-285750">
              <a:buFont typeface="Arial" panose="020B0604020202020204" pitchFamily="34" charset="0"/>
              <a:buChar char="•"/>
            </a:pPr>
            <a:r>
              <a:rPr lang="en-ES" dirty="0"/>
              <a:t>Shift + right drag (or pinch the trackpad) to change the field-of-view of the camera (default 50 degrees)</a:t>
            </a:r>
          </a:p>
          <a:p>
            <a:pPr marL="1067076" lvl="1" indent="-285750">
              <a:buFont typeface="Arial" panose="020B0604020202020204" pitchFamily="34" charset="0"/>
              <a:buChar char="•"/>
            </a:pPr>
            <a:endParaRPr lang="en-ES" dirty="0"/>
          </a:p>
          <a:p>
            <a:pPr marL="285750" indent="-285750">
              <a:buFont typeface="Arial" panose="020B0604020202020204" pitchFamily="34" charset="0"/>
              <a:buChar char="•"/>
            </a:pPr>
            <a:r>
              <a:rPr lang="en-ES" dirty="0"/>
              <a:t>Displaying things with right click on objects</a:t>
            </a:r>
          </a:p>
          <a:p>
            <a:pPr marL="1067076" lvl="1" indent="-285750">
              <a:buFont typeface="Arial" panose="020B0604020202020204" pitchFamily="34" charset="0"/>
              <a:buChar char="•"/>
            </a:pPr>
            <a:r>
              <a:rPr lang="en-ES" dirty="0"/>
              <a:t>Point at, Go to, Set as center, Set as Fixed center, Track</a:t>
            </a:r>
          </a:p>
          <a:p>
            <a:pPr marL="1067076" lvl="1" indent="-285750">
              <a:buFont typeface="Arial" panose="020B0604020202020204" pitchFamily="34" charset="0"/>
              <a:buChar char="•"/>
            </a:pPr>
            <a:r>
              <a:rPr lang="en-ES" dirty="0"/>
              <a:t>Reference frames: Inertial, Body Fixed, SPICE Frames</a:t>
            </a:r>
          </a:p>
          <a:p>
            <a:pPr marL="1067076" lvl="1" indent="-285750">
              <a:buFont typeface="Arial" panose="020B0604020202020204" pitchFamily="34" charset="0"/>
              <a:buChar char="•"/>
            </a:pPr>
            <a:r>
              <a:rPr lang="en-ES" dirty="0"/>
              <a:t>Directions: Velocity, Sun, Earth, Secondary-to-Object (click on secondary and right click on object)</a:t>
            </a:r>
          </a:p>
          <a:p>
            <a:pPr marL="1067076" lvl="1" indent="-285750">
              <a:buFont typeface="Arial" panose="020B0604020202020204" pitchFamily="34" charset="0"/>
              <a:buChar char="•"/>
            </a:pPr>
            <a:r>
              <a:rPr lang="en-ES" dirty="0"/>
              <a:t>Distance from secondary to object</a:t>
            </a:r>
          </a:p>
          <a:p>
            <a:pPr marL="1067076" lvl="1" indent="-285750">
              <a:buFont typeface="Arial" panose="020B0604020202020204" pitchFamily="34" charset="0"/>
              <a:buChar char="•"/>
            </a:pPr>
            <a:r>
              <a:rPr lang="en-ES" dirty="0"/>
              <a:t>Trajectory, Lon/Lat grid, Terminator</a:t>
            </a:r>
          </a:p>
        </p:txBody>
      </p:sp>
    </p:spTree>
    <p:extLst>
      <p:ext uri="{BB962C8B-B14F-4D97-AF65-F5344CB8AC3E}">
        <p14:creationId xmlns:p14="http://schemas.microsoft.com/office/powerpoint/2010/main" val="1298998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443CD-1A21-3C71-C6B4-A04E81F153E5}"/>
              </a:ext>
            </a:extLst>
          </p:cNvPr>
          <p:cNvSpPr>
            <a:spLocks noGrp="1"/>
          </p:cNvSpPr>
          <p:nvPr>
            <p:ph type="title"/>
          </p:nvPr>
        </p:nvSpPr>
        <p:spPr/>
        <p:txBody>
          <a:bodyPr/>
          <a:lstStyle/>
          <a:p>
            <a:r>
              <a:rPr lang="en-ES" dirty="0"/>
              <a:t>Navigation Basics</a:t>
            </a:r>
          </a:p>
        </p:txBody>
      </p:sp>
      <p:sp>
        <p:nvSpPr>
          <p:cNvPr id="6" name="Content Placeholder 5">
            <a:extLst>
              <a:ext uri="{FF2B5EF4-FFF2-40B4-BE49-F238E27FC236}">
                <a16:creationId xmlns:a16="http://schemas.microsoft.com/office/drawing/2014/main" id="{4DCB1147-3705-290F-12F8-DC7A40BA7FA1}"/>
              </a:ext>
            </a:extLst>
          </p:cNvPr>
          <p:cNvSpPr>
            <a:spLocks noGrp="1"/>
          </p:cNvSpPr>
          <p:nvPr>
            <p:ph idx="1"/>
          </p:nvPr>
        </p:nvSpPr>
        <p:spPr>
          <a:xfrm>
            <a:off x="219600" y="882196"/>
            <a:ext cx="7438500" cy="5328000"/>
          </a:xfrm>
        </p:spPr>
        <p:txBody>
          <a:bodyPr/>
          <a:lstStyle/>
          <a:p>
            <a:pPr marL="285750" indent="-285750">
              <a:buFont typeface="Arial" panose="020B0604020202020204" pitchFamily="34" charset="0"/>
              <a:buChar char="•"/>
            </a:pPr>
            <a:r>
              <a:rPr lang="en-ES" dirty="0"/>
              <a:t>Single Vector options: Select (left click) object with vector and right click on vector</a:t>
            </a:r>
          </a:p>
          <a:p>
            <a:pPr marL="1067076" lvl="1" indent="-285750">
              <a:buFont typeface="Arial" panose="020B0604020202020204" pitchFamily="34" charset="0"/>
              <a:buChar char="•"/>
            </a:pPr>
            <a:r>
              <a:rPr lang="en-ES" dirty="0"/>
              <a:t>Look Along (specially useful for Direction vectors or Instrument Boresights)</a:t>
            </a:r>
          </a:p>
          <a:p>
            <a:pPr marL="1067076" lvl="1" indent="-285750">
              <a:buFont typeface="Arial" panose="020B0604020202020204" pitchFamily="34" charset="0"/>
              <a:buChar char="•"/>
            </a:pPr>
            <a:r>
              <a:rPr lang="en-ES" dirty="0"/>
              <a:t>Look Opposite</a:t>
            </a:r>
          </a:p>
          <a:p>
            <a:pPr marL="1067076" lvl="1" indent="-285750">
              <a:buFont typeface="Arial" panose="020B0604020202020204" pitchFamily="34" charset="0"/>
              <a:buChar char="•"/>
            </a:pPr>
            <a:r>
              <a:rPr lang="en-ES" dirty="0"/>
              <a:t>Show anti-vector</a:t>
            </a:r>
          </a:p>
          <a:p>
            <a:pPr marL="1067076" lvl="1" indent="-285750">
              <a:buFont typeface="Arial" panose="020B0604020202020204" pitchFamily="34" charset="0"/>
              <a:buChar char="•"/>
            </a:pPr>
            <a:r>
              <a:rPr lang="en-ES" dirty="0"/>
              <a:t>Hide and Show Properties</a:t>
            </a:r>
          </a:p>
          <a:p>
            <a:pPr marL="1067076" lvl="1" indent="-285750">
              <a:buFont typeface="Arial" panose="020B0604020202020204" pitchFamily="34" charset="0"/>
              <a:buChar char="•"/>
            </a:pPr>
            <a:endParaRPr lang="en-ES" dirty="0"/>
          </a:p>
          <a:p>
            <a:pPr marL="285750" indent="-285750">
              <a:buFont typeface="Arial" panose="020B0604020202020204" pitchFamily="34" charset="0"/>
              <a:buChar char="•"/>
            </a:pPr>
            <a:r>
              <a:rPr lang="en-ES" dirty="0"/>
              <a:t>Two Vectors options: </a:t>
            </a:r>
          </a:p>
          <a:p>
            <a:pPr marL="1067076" lvl="1" indent="-285750">
              <a:buFont typeface="Arial" panose="020B0604020202020204" pitchFamily="34" charset="0"/>
              <a:buChar char="•"/>
            </a:pPr>
            <a:r>
              <a:rPr lang="en-ES" dirty="0"/>
              <a:t>Select (left click) object with primary vector, left click on primary vector and right click on secondary vector.</a:t>
            </a:r>
          </a:p>
          <a:p>
            <a:pPr marL="1067076" lvl="1" indent="-285750">
              <a:buFont typeface="Arial" panose="020B0604020202020204" pitchFamily="34" charset="0"/>
              <a:buChar char="•"/>
            </a:pPr>
            <a:r>
              <a:rPr lang="en-ES" dirty="0"/>
              <a:t>Angle from Primary Vector to Secondary Vector</a:t>
            </a:r>
          </a:p>
        </p:txBody>
      </p:sp>
      <p:pic>
        <p:nvPicPr>
          <p:cNvPr id="4" name="Picture 3" descr="A screenshot of a screen with a globe and text&#10;&#10;Description automatically generated">
            <a:extLst>
              <a:ext uri="{FF2B5EF4-FFF2-40B4-BE49-F238E27FC236}">
                <a16:creationId xmlns:a16="http://schemas.microsoft.com/office/drawing/2014/main" id="{53A162EB-BBD1-73B4-1EE0-F81FADDDB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4024" y="1495321"/>
            <a:ext cx="4479914" cy="4714875"/>
          </a:xfrm>
          <a:prstGeom prst="rect">
            <a:avLst/>
          </a:prstGeom>
        </p:spPr>
      </p:pic>
    </p:spTree>
    <p:extLst>
      <p:ext uri="{BB962C8B-B14F-4D97-AF65-F5344CB8AC3E}">
        <p14:creationId xmlns:p14="http://schemas.microsoft.com/office/powerpoint/2010/main" val="2111294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EEF7F-0541-AEAC-5255-0F78049B2F07}"/>
              </a:ext>
            </a:extLst>
          </p:cNvPr>
          <p:cNvSpPr>
            <a:spLocks noGrp="1"/>
          </p:cNvSpPr>
          <p:nvPr>
            <p:ph type="title"/>
          </p:nvPr>
        </p:nvSpPr>
        <p:spPr/>
        <p:txBody>
          <a:bodyPr/>
          <a:lstStyle/>
          <a:p>
            <a:r>
              <a:rPr lang="en-ES" dirty="0"/>
              <a:t>Configuration for ESA missions</a:t>
            </a:r>
          </a:p>
        </p:txBody>
      </p:sp>
      <p:sp>
        <p:nvSpPr>
          <p:cNvPr id="3" name="Content Placeholder 2">
            <a:extLst>
              <a:ext uri="{FF2B5EF4-FFF2-40B4-BE49-F238E27FC236}">
                <a16:creationId xmlns:a16="http://schemas.microsoft.com/office/drawing/2014/main" id="{310389C7-C437-E8BF-60E6-F8F4100F73F9}"/>
              </a:ext>
            </a:extLst>
          </p:cNvPr>
          <p:cNvSpPr>
            <a:spLocks noGrp="1"/>
          </p:cNvSpPr>
          <p:nvPr>
            <p:ph idx="1"/>
          </p:nvPr>
        </p:nvSpPr>
        <p:spPr/>
        <p:txBody>
          <a:bodyPr/>
          <a:lstStyle/>
          <a:p>
            <a:pPr marL="285750" indent="-285750">
              <a:buFont typeface="Arial" panose="020B0604020202020204" pitchFamily="34" charset="0"/>
              <a:buChar char="•"/>
            </a:pPr>
            <a:r>
              <a:rPr lang="en-ES" dirty="0"/>
              <a:t>The ESA SPICE Service provides SPICE Kernel Datasets for a large set of missions:</a:t>
            </a:r>
          </a:p>
          <a:p>
            <a:pPr marL="1067076" lvl="1" indent="-285750">
              <a:buFont typeface="Arial" panose="020B0604020202020204" pitchFamily="34" charset="0"/>
              <a:buChar char="•"/>
            </a:pPr>
            <a:endParaRPr lang="en-ES" dirty="0"/>
          </a:p>
        </p:txBody>
      </p:sp>
      <p:pic>
        <p:nvPicPr>
          <p:cNvPr id="5" name="Picture 4" descr="A screenshot of a phone&#10;&#10;Description automatically generated">
            <a:extLst>
              <a:ext uri="{FF2B5EF4-FFF2-40B4-BE49-F238E27FC236}">
                <a16:creationId xmlns:a16="http://schemas.microsoft.com/office/drawing/2014/main" id="{78912A8D-8691-0A47-9FD0-652E2D242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000" y="1406692"/>
            <a:ext cx="3454400" cy="4965700"/>
          </a:xfrm>
          <a:prstGeom prst="rect">
            <a:avLst/>
          </a:prstGeom>
        </p:spPr>
      </p:pic>
      <p:pic>
        <p:nvPicPr>
          <p:cNvPr id="7" name="Picture 6" descr="A screenshot of a phone&#10;&#10;Description automatically generated">
            <a:extLst>
              <a:ext uri="{FF2B5EF4-FFF2-40B4-BE49-F238E27FC236}">
                <a16:creationId xmlns:a16="http://schemas.microsoft.com/office/drawing/2014/main" id="{19B630E5-B55B-C38C-EA40-76581F833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0814" y="1406692"/>
            <a:ext cx="3454400" cy="4965700"/>
          </a:xfrm>
          <a:prstGeom prst="rect">
            <a:avLst/>
          </a:prstGeom>
        </p:spPr>
      </p:pic>
    </p:spTree>
    <p:extLst>
      <p:ext uri="{BB962C8B-B14F-4D97-AF65-F5344CB8AC3E}">
        <p14:creationId xmlns:p14="http://schemas.microsoft.com/office/powerpoint/2010/main" val="1075363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EEF7F-0541-AEAC-5255-0F78049B2F07}"/>
              </a:ext>
            </a:extLst>
          </p:cNvPr>
          <p:cNvSpPr>
            <a:spLocks noGrp="1"/>
          </p:cNvSpPr>
          <p:nvPr>
            <p:ph type="title"/>
          </p:nvPr>
        </p:nvSpPr>
        <p:spPr/>
        <p:txBody>
          <a:bodyPr/>
          <a:lstStyle/>
          <a:p>
            <a:r>
              <a:rPr lang="en-ES" dirty="0"/>
              <a:t>Configuration for ESA missions</a:t>
            </a:r>
          </a:p>
        </p:txBody>
      </p:sp>
      <p:sp>
        <p:nvSpPr>
          <p:cNvPr id="3" name="Content Placeholder 2">
            <a:extLst>
              <a:ext uri="{FF2B5EF4-FFF2-40B4-BE49-F238E27FC236}">
                <a16:creationId xmlns:a16="http://schemas.microsoft.com/office/drawing/2014/main" id="{310389C7-C437-E8BF-60E6-F8F4100F73F9}"/>
              </a:ext>
            </a:extLst>
          </p:cNvPr>
          <p:cNvSpPr>
            <a:spLocks noGrp="1"/>
          </p:cNvSpPr>
          <p:nvPr>
            <p:ph idx="1"/>
          </p:nvPr>
        </p:nvSpPr>
        <p:spPr/>
        <p:txBody>
          <a:bodyPr/>
          <a:lstStyle/>
          <a:p>
            <a:pPr marL="285750" indent="-285750">
              <a:buFont typeface="Arial" panose="020B0604020202020204" pitchFamily="34" charset="0"/>
              <a:buChar char="•"/>
            </a:pPr>
            <a:r>
              <a:rPr lang="en-ES" dirty="0"/>
              <a:t>The SPICE Kernels and Cosmographia configuration for each mission can be downloaded from:</a:t>
            </a:r>
          </a:p>
          <a:p>
            <a:pPr marL="1067076" lvl="1" indent="-285750">
              <a:buFont typeface="Arial" panose="020B0604020202020204" pitchFamily="34" charset="0"/>
              <a:buChar char="•"/>
            </a:pPr>
            <a:r>
              <a:rPr lang="en-ES" dirty="0"/>
              <a:t>BitBucket: </a:t>
            </a:r>
            <a:r>
              <a:rPr lang="en-GB" dirty="0">
                <a:hlinkClick r:id="rId2"/>
              </a:rPr>
              <a:t>https://s2e2.cosmos.esa.int/bitbucket/projects/SPICE_KERNELS</a:t>
            </a:r>
            <a:r>
              <a:rPr lang="en-ES" dirty="0"/>
              <a:t> ← Best Option!</a:t>
            </a:r>
          </a:p>
          <a:p>
            <a:pPr marL="1643521" lvl="2" indent="-285750">
              <a:buFont typeface="Arial" panose="020B0604020202020204" pitchFamily="34" charset="0"/>
              <a:buChar char="•"/>
            </a:pPr>
            <a:r>
              <a:rPr lang="en-ES" dirty="0">
                <a:solidFill>
                  <a:srgbClr val="C00000"/>
                </a:solidFill>
              </a:rPr>
              <a:t>git clone --depth 1 </a:t>
            </a:r>
            <a:r>
              <a:rPr lang="en-GB" dirty="0">
                <a:solidFill>
                  <a:srgbClr val="C00000"/>
                </a:solidFill>
              </a:rPr>
              <a:t>https://s2e2.cosmos.esa.int/bitbucket/</a:t>
            </a:r>
            <a:r>
              <a:rPr lang="en-GB" dirty="0" err="1">
                <a:solidFill>
                  <a:srgbClr val="C00000"/>
                </a:solidFill>
              </a:rPr>
              <a:t>scm</a:t>
            </a:r>
            <a:r>
              <a:rPr lang="en-GB" dirty="0">
                <a:solidFill>
                  <a:srgbClr val="C00000"/>
                </a:solidFill>
              </a:rPr>
              <a:t>/</a:t>
            </a:r>
            <a:r>
              <a:rPr lang="en-GB" dirty="0" err="1">
                <a:solidFill>
                  <a:srgbClr val="C00000"/>
                </a:solidFill>
              </a:rPr>
              <a:t>spice_kernels</a:t>
            </a:r>
            <a:r>
              <a:rPr lang="en-GB" dirty="0">
                <a:solidFill>
                  <a:srgbClr val="C00000"/>
                </a:solidFill>
              </a:rPr>
              <a:t>/</a:t>
            </a:r>
            <a:r>
              <a:rPr lang="en-GB" dirty="0" err="1">
                <a:solidFill>
                  <a:srgbClr val="C00000"/>
                </a:solidFill>
              </a:rPr>
              <a:t>bepicolombo.git</a:t>
            </a:r>
            <a:endParaRPr lang="en-ES" dirty="0">
              <a:solidFill>
                <a:srgbClr val="C00000"/>
              </a:solidFill>
            </a:endParaRPr>
          </a:p>
          <a:p>
            <a:pPr marL="1067076" lvl="1" indent="-285750">
              <a:buFont typeface="Arial" panose="020B0604020202020204" pitchFamily="34" charset="0"/>
              <a:buChar char="•"/>
            </a:pPr>
            <a:r>
              <a:rPr lang="en-ES" dirty="0"/>
              <a:t>FTP/HTTPS: </a:t>
            </a:r>
            <a:r>
              <a:rPr lang="en-GB" dirty="0">
                <a:hlinkClick r:id="rId3"/>
              </a:rPr>
              <a:t>http://spiftp.esac.esa.int/data/SPICE/</a:t>
            </a:r>
            <a:r>
              <a:rPr lang="en-GB" dirty="0"/>
              <a:t> </a:t>
            </a:r>
            <a:endParaRPr lang="en-ES" dirty="0"/>
          </a:p>
          <a:p>
            <a:pPr marL="1643521" lvl="2" indent="-285750">
              <a:buFont typeface="Arial" panose="020B0604020202020204" pitchFamily="34" charset="0"/>
              <a:buChar char="•"/>
            </a:pPr>
            <a:r>
              <a:rPr lang="en-ES" dirty="0"/>
              <a:t>ZIP file: </a:t>
            </a:r>
            <a:r>
              <a:rPr lang="en-GB" dirty="0">
                <a:hlinkClick r:id="rId4"/>
              </a:rPr>
              <a:t>http://spiftp.esac.esa.int/data/SPICE/BEPICOLOMBO/misc/skd/BEPICOLOMBO.zip</a:t>
            </a:r>
            <a:endParaRPr lang="en-GB" dirty="0"/>
          </a:p>
          <a:p>
            <a:pPr marL="1643521" lvl="2" indent="-285750">
              <a:buFont typeface="Arial" panose="020B0604020202020204" pitchFamily="34" charset="0"/>
              <a:buChar char="•"/>
            </a:pPr>
            <a:endParaRPr lang="en-GB" dirty="0"/>
          </a:p>
          <a:p>
            <a:pPr marL="1643521" lvl="2" indent="-285750">
              <a:buFont typeface="Arial" panose="020B0604020202020204" pitchFamily="34" charset="0"/>
              <a:buChar char="•"/>
            </a:pPr>
            <a:endParaRPr lang="en-GB" dirty="0"/>
          </a:p>
          <a:p>
            <a:pPr marL="1643521" lvl="2" indent="-285750">
              <a:buFont typeface="Arial" panose="020B0604020202020204" pitchFamily="34" charset="0"/>
              <a:buChar char="•"/>
            </a:pPr>
            <a:endParaRPr lang="en-GB" dirty="0"/>
          </a:p>
          <a:p>
            <a:pPr marL="1643521" lvl="2" indent="-285750">
              <a:buFont typeface="Arial" panose="020B0604020202020204" pitchFamily="34" charset="0"/>
              <a:buChar char="•"/>
            </a:pPr>
            <a:endParaRPr lang="en-GB" dirty="0"/>
          </a:p>
          <a:p>
            <a:pPr lvl="2"/>
            <a:endParaRPr lang="en-GB" dirty="0"/>
          </a:p>
          <a:p>
            <a:pPr marL="285750" indent="-285750">
              <a:buFont typeface="Arial" panose="020B0604020202020204" pitchFamily="34" charset="0"/>
              <a:buChar char="•"/>
            </a:pPr>
            <a:r>
              <a:rPr lang="en-GB" dirty="0"/>
              <a:t>After cloning/downloading the SPICE Kernel Dataset (SKD), there are just two steps to configure the mission:</a:t>
            </a:r>
            <a:r>
              <a:rPr lang="en-ES" dirty="0"/>
              <a:t> </a:t>
            </a:r>
          </a:p>
          <a:p>
            <a:pPr marL="1067076" lvl="1" indent="-285750">
              <a:buFont typeface="Arial" panose="020B0604020202020204" pitchFamily="34" charset="0"/>
              <a:buChar char="•"/>
            </a:pPr>
            <a:r>
              <a:rPr lang="en-ES" dirty="0"/>
              <a:t>Create local copy of the meta-kernel: </a:t>
            </a:r>
            <a:r>
              <a:rPr lang="en-ES" b="1" dirty="0"/>
              <a:t>mv kernels/mk/bc_plan.tm kernels/mk/bc_plan</a:t>
            </a:r>
            <a:r>
              <a:rPr lang="en-ES" b="1" dirty="0">
                <a:solidFill>
                  <a:srgbClr val="C00000"/>
                </a:solidFill>
              </a:rPr>
              <a:t>_local</a:t>
            </a:r>
            <a:r>
              <a:rPr lang="en-ES" b="1" dirty="0"/>
              <a:t>.tm</a:t>
            </a:r>
          </a:p>
          <a:p>
            <a:pPr marL="1067076" lvl="1" indent="-285750">
              <a:buFont typeface="Arial" panose="020B0604020202020204" pitchFamily="34" charset="0"/>
              <a:buChar char="•"/>
            </a:pPr>
            <a:r>
              <a:rPr lang="en-ES" dirty="0"/>
              <a:t>Update the PATH_VALUES in the local meta-kernel with the absolute path to your kernels directory</a:t>
            </a:r>
          </a:p>
          <a:p>
            <a:pPr marL="1643521" lvl="2" indent="-285750">
              <a:buFont typeface="Arial" panose="020B0604020202020204" pitchFamily="34" charset="0"/>
              <a:buChar char="•"/>
            </a:pPr>
            <a:r>
              <a:rPr lang="en-GB" sz="1800" b="1" dirty="0">
                <a:solidFill>
                  <a:srgbClr val="C00000"/>
                </a:solidFill>
                <a:effectLst/>
                <a:latin typeface="JetBrains Mono"/>
              </a:rPr>
              <a:t>PATH_VALUES       = ( '/Users/</a:t>
            </a:r>
            <a:r>
              <a:rPr lang="en-GB" sz="1800" b="1" dirty="0" err="1">
                <a:solidFill>
                  <a:srgbClr val="C00000"/>
                </a:solidFill>
                <a:effectLst/>
                <a:latin typeface="JetBrains Mono"/>
              </a:rPr>
              <a:t>aescalante</a:t>
            </a:r>
            <a:r>
              <a:rPr lang="en-GB" sz="1800" b="1" dirty="0">
                <a:solidFill>
                  <a:srgbClr val="C00000"/>
                </a:solidFill>
                <a:effectLst/>
                <a:latin typeface="JetBrains Mono"/>
              </a:rPr>
              <a:t>/spice/missions/</a:t>
            </a:r>
            <a:r>
              <a:rPr lang="en-GB" sz="1800" b="1" dirty="0" err="1">
                <a:solidFill>
                  <a:srgbClr val="C00000"/>
                </a:solidFill>
                <a:effectLst/>
                <a:latin typeface="JetBrains Mono"/>
              </a:rPr>
              <a:t>bc</a:t>
            </a:r>
            <a:r>
              <a:rPr lang="en-GB" sz="1800" b="1" dirty="0">
                <a:solidFill>
                  <a:srgbClr val="C00000"/>
                </a:solidFill>
                <a:effectLst/>
                <a:latin typeface="JetBrains Mono"/>
              </a:rPr>
              <a:t>/</a:t>
            </a:r>
            <a:r>
              <a:rPr lang="en-GB" sz="1800" b="1" dirty="0" err="1">
                <a:solidFill>
                  <a:srgbClr val="C00000"/>
                </a:solidFill>
                <a:effectLst/>
                <a:latin typeface="JetBrains Mono"/>
              </a:rPr>
              <a:t>bepicolombo</a:t>
            </a:r>
            <a:r>
              <a:rPr lang="en-GB" sz="1800" b="1" dirty="0">
                <a:solidFill>
                  <a:srgbClr val="C00000"/>
                </a:solidFill>
                <a:effectLst/>
                <a:latin typeface="JetBrains Mono"/>
              </a:rPr>
              <a:t>/kernels' )</a:t>
            </a:r>
          </a:p>
          <a:p>
            <a:pPr lvl="2"/>
            <a:endParaRPr lang="en-ES" dirty="0"/>
          </a:p>
        </p:txBody>
      </p:sp>
      <p:pic>
        <p:nvPicPr>
          <p:cNvPr id="4" name="Picture 3">
            <a:extLst>
              <a:ext uri="{FF2B5EF4-FFF2-40B4-BE49-F238E27FC236}">
                <a16:creationId xmlns:a16="http://schemas.microsoft.com/office/drawing/2014/main" id="{E08D525A-E9F5-B86B-92BB-462FAC7EB080}"/>
              </a:ext>
            </a:extLst>
          </p:cNvPr>
          <p:cNvPicPr>
            <a:picLocks noChangeAspect="1"/>
          </p:cNvPicPr>
          <p:nvPr/>
        </p:nvPicPr>
        <p:blipFill>
          <a:blip r:embed="rId5"/>
          <a:stretch>
            <a:fillRect/>
          </a:stretch>
        </p:blipFill>
        <p:spPr>
          <a:xfrm>
            <a:off x="921867" y="3065986"/>
            <a:ext cx="10090102" cy="1453392"/>
          </a:xfrm>
          <a:prstGeom prst="rect">
            <a:avLst/>
          </a:prstGeom>
        </p:spPr>
      </p:pic>
      <p:sp>
        <p:nvSpPr>
          <p:cNvPr id="6" name="Rectangle 5">
            <a:extLst>
              <a:ext uri="{FF2B5EF4-FFF2-40B4-BE49-F238E27FC236}">
                <a16:creationId xmlns:a16="http://schemas.microsoft.com/office/drawing/2014/main" id="{928D7277-5319-3F9F-DD63-53D48740E998}"/>
              </a:ext>
            </a:extLst>
          </p:cNvPr>
          <p:cNvSpPr/>
          <p:nvPr/>
        </p:nvSpPr>
        <p:spPr>
          <a:xfrm>
            <a:off x="216000" y="4665518"/>
            <a:ext cx="11484164" cy="1662546"/>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976A822C-41C8-DB3F-36D0-CB09D5B6FC84}"/>
              </a:ext>
            </a:extLst>
          </p:cNvPr>
          <p:cNvSpPr txBox="1"/>
          <p:nvPr/>
        </p:nvSpPr>
        <p:spPr>
          <a:xfrm rot="21173560">
            <a:off x="12382" y="4027359"/>
            <a:ext cx="2724627" cy="461665"/>
          </a:xfrm>
          <a:prstGeom prst="rect">
            <a:avLst/>
          </a:prstGeom>
          <a:noFill/>
        </p:spPr>
        <p:txBody>
          <a:bodyPr wrap="square" rtlCol="0">
            <a:spAutoFit/>
          </a:bodyPr>
          <a:lstStyle/>
          <a:p>
            <a:r>
              <a:rPr lang="en-ES" sz="2400" b="1" dirty="0">
                <a:solidFill>
                  <a:srgbClr val="C00000"/>
                </a:solidFill>
              </a:rPr>
              <a:t>IMPORTANT!</a:t>
            </a:r>
          </a:p>
        </p:txBody>
      </p:sp>
    </p:spTree>
    <p:extLst>
      <p:ext uri="{BB962C8B-B14F-4D97-AF65-F5344CB8AC3E}">
        <p14:creationId xmlns:p14="http://schemas.microsoft.com/office/powerpoint/2010/main" val="2584119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7995-D85D-A3C6-E846-C6AB04BC973C}"/>
              </a:ext>
            </a:extLst>
          </p:cNvPr>
          <p:cNvSpPr>
            <a:spLocks noGrp="1"/>
          </p:cNvSpPr>
          <p:nvPr>
            <p:ph type="title"/>
          </p:nvPr>
        </p:nvSpPr>
        <p:spPr/>
        <p:txBody>
          <a:bodyPr/>
          <a:lstStyle/>
          <a:p>
            <a:r>
              <a:rPr lang="en-ES" dirty="0"/>
              <a:t>Brand new Git Hooks!</a:t>
            </a:r>
          </a:p>
        </p:txBody>
      </p:sp>
      <p:sp>
        <p:nvSpPr>
          <p:cNvPr id="3" name="Content Placeholder 2">
            <a:extLst>
              <a:ext uri="{FF2B5EF4-FFF2-40B4-BE49-F238E27FC236}">
                <a16:creationId xmlns:a16="http://schemas.microsoft.com/office/drawing/2014/main" id="{60D97C61-0337-0C61-AFE9-C7BD2C6F5895}"/>
              </a:ext>
            </a:extLst>
          </p:cNvPr>
          <p:cNvSpPr>
            <a:spLocks noGrp="1"/>
          </p:cNvSpPr>
          <p:nvPr>
            <p:ph idx="1"/>
          </p:nvPr>
        </p:nvSpPr>
        <p:spPr/>
        <p:txBody>
          <a:bodyPr/>
          <a:lstStyle/>
          <a:p>
            <a:pPr marL="285750" indent="-285750">
              <a:buFont typeface="Arial" panose="020B0604020202020204" pitchFamily="34" charset="0"/>
              <a:buChar char="•"/>
            </a:pPr>
            <a:r>
              <a:rPr lang="en-ES" dirty="0"/>
              <a:t>The previous steps are mandatory to prepare a meta-kernel with an absolute path to the kernels that Cosmographia can load to access the data:</a:t>
            </a:r>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endParaRPr lang="en-ES" dirty="0"/>
          </a:p>
          <a:p>
            <a:pPr marL="285750" indent="-285750">
              <a:buFont typeface="Arial" panose="020B0604020202020204" pitchFamily="34" charset="0"/>
              <a:buChar char="•"/>
            </a:pPr>
            <a:r>
              <a:rPr lang="en-ES" dirty="0"/>
              <a:t>We have prepared a git hook distributed with the SKD in BitBucket to automatically do this!</a:t>
            </a:r>
          </a:p>
          <a:p>
            <a:pPr marL="1067076" lvl="1" indent="-285750">
              <a:buFont typeface="Arial" panose="020B0604020202020204" pitchFamily="34" charset="0"/>
              <a:buChar char="•"/>
            </a:pPr>
            <a:r>
              <a:rPr lang="en-GB" dirty="0">
                <a:hlinkClick r:id="rId2"/>
              </a:rPr>
              <a:t>http://spiftp.esac.esa.int/temp/ess/git_hooks.zip</a:t>
            </a:r>
            <a:r>
              <a:rPr lang="en-ES" dirty="0"/>
              <a:t> </a:t>
            </a:r>
          </a:p>
          <a:p>
            <a:pPr marL="1067076" lvl="1" indent="-285750">
              <a:buFont typeface="Arial" panose="020B0604020202020204" pitchFamily="34" charset="0"/>
              <a:buChar char="•"/>
            </a:pPr>
            <a:r>
              <a:rPr lang="en-GB" dirty="0"/>
              <a:t>E</a:t>
            </a:r>
            <a:r>
              <a:rPr lang="en-ES" dirty="0"/>
              <a:t>ither run the script </a:t>
            </a:r>
            <a:r>
              <a:rPr lang="en-GB" b="0" i="0" dirty="0">
                <a:effectLst/>
                <a:latin typeface="-apple-system"/>
                <a:hlinkClick r:id="rId3"/>
              </a:rPr>
              <a:t>update_local_mks.sh</a:t>
            </a:r>
            <a:r>
              <a:rPr lang="en-GB" b="0" i="0" dirty="0">
                <a:effectLst/>
                <a:latin typeface="-apple-system"/>
              </a:rPr>
              <a:t> </a:t>
            </a:r>
            <a:r>
              <a:rPr lang="en-GB" altLang="en-US" dirty="0"/>
              <a:t>from the SKD root folder to configure the local met—kernels</a:t>
            </a:r>
          </a:p>
          <a:p>
            <a:pPr marL="1643521" lvl="2" indent="-285750">
              <a:buFont typeface="Arial" panose="020B0604020202020204" pitchFamily="34" charset="0"/>
              <a:buChar char="•"/>
            </a:pPr>
            <a:r>
              <a:rPr lang="en-GB" altLang="en-US" dirty="0"/>
              <a:t>Linux and Mac: cd [SKD_PATH] &amp;&amp; ./</a:t>
            </a:r>
            <a:r>
              <a:rPr lang="en-GB" altLang="en-US" dirty="0" err="1"/>
              <a:t>misc</a:t>
            </a:r>
            <a:r>
              <a:rPr lang="en-GB" altLang="en-US" dirty="0"/>
              <a:t>/</a:t>
            </a:r>
            <a:r>
              <a:rPr lang="en-GB" altLang="en-US" dirty="0" err="1"/>
              <a:t>git_hooks</a:t>
            </a:r>
            <a:r>
              <a:rPr lang="en-GB" altLang="en-US" dirty="0"/>
              <a:t>/</a:t>
            </a:r>
            <a:r>
              <a:rPr lang="en-GB" altLang="en-US" dirty="0" err="1"/>
              <a:t>skd_post_merge</a:t>
            </a:r>
            <a:r>
              <a:rPr lang="en-GB" altLang="en-US" dirty="0"/>
              <a:t>/</a:t>
            </a:r>
            <a:r>
              <a:rPr lang="en-GB" altLang="en-US" dirty="0" err="1"/>
              <a:t>update_local_mks.sh</a:t>
            </a:r>
            <a:endParaRPr lang="en-GB" altLang="en-US" dirty="0"/>
          </a:p>
          <a:p>
            <a:pPr marL="1643521" lvl="2" indent="-285750">
              <a:buFont typeface="Arial" panose="020B0604020202020204" pitchFamily="34" charset="0"/>
              <a:buChar char="•"/>
            </a:pPr>
            <a:r>
              <a:rPr lang="en-GB" altLang="en-US" dirty="0"/>
              <a:t>Windows: cd [SKD_PATH] , </a:t>
            </a:r>
            <a:r>
              <a:rPr lang="en-GB" altLang="en-US" dirty="0" err="1"/>
              <a:t>misc</a:t>
            </a:r>
            <a:r>
              <a:rPr lang="en-GB" altLang="en-US" dirty="0"/>
              <a:t>/</a:t>
            </a:r>
            <a:r>
              <a:rPr lang="en-GB" altLang="en-US" dirty="0" err="1"/>
              <a:t>git_hooks</a:t>
            </a:r>
            <a:r>
              <a:rPr lang="en-GB" altLang="en-US" dirty="0"/>
              <a:t>/</a:t>
            </a:r>
            <a:r>
              <a:rPr lang="en-GB" altLang="en-US" dirty="0" err="1"/>
              <a:t>skd_post_merge</a:t>
            </a:r>
            <a:r>
              <a:rPr lang="en-GB" altLang="en-US" dirty="0"/>
              <a:t>/</a:t>
            </a:r>
            <a:r>
              <a:rPr lang="en-GB" altLang="en-US" dirty="0" err="1"/>
              <a:t>update_local_mks.bat</a:t>
            </a:r>
            <a:endParaRPr lang="en-GB" altLang="en-US" dirty="0"/>
          </a:p>
          <a:p>
            <a:pPr marL="1067076" lvl="1" indent="-285750">
              <a:buFont typeface="Arial" panose="020B0604020202020204" pitchFamily="34" charset="0"/>
              <a:buChar char="•"/>
            </a:pPr>
            <a:r>
              <a:rPr lang="en-GB" altLang="en-US" dirty="0"/>
              <a:t>Or install the git hooks so every time you pull updates or checkout branches the meta-kernels are automatically updated.</a:t>
            </a:r>
            <a:endParaRPr lang="en-ES" altLang="en-US" dirty="0"/>
          </a:p>
          <a:p>
            <a:pPr marL="1067076" lvl="1" indent="-285750">
              <a:buFont typeface="Arial" panose="020B0604020202020204" pitchFamily="34" charset="0"/>
              <a:buChar char="•"/>
            </a:pPr>
            <a:endParaRPr lang="en-ES" dirty="0"/>
          </a:p>
        </p:txBody>
      </p:sp>
      <p:pic>
        <p:nvPicPr>
          <p:cNvPr id="4" name="Picture 3">
            <a:extLst>
              <a:ext uri="{FF2B5EF4-FFF2-40B4-BE49-F238E27FC236}">
                <a16:creationId xmlns:a16="http://schemas.microsoft.com/office/drawing/2014/main" id="{307E1A52-50A4-ABBB-04DF-5F907D55724B}"/>
              </a:ext>
            </a:extLst>
          </p:cNvPr>
          <p:cNvPicPr>
            <a:picLocks noChangeAspect="1"/>
          </p:cNvPicPr>
          <p:nvPr/>
        </p:nvPicPr>
        <p:blipFill>
          <a:blip r:embed="rId4"/>
          <a:stretch>
            <a:fillRect/>
          </a:stretch>
        </p:blipFill>
        <p:spPr>
          <a:xfrm>
            <a:off x="5133108" y="1298410"/>
            <a:ext cx="5437260" cy="2004989"/>
          </a:xfrm>
          <a:prstGeom prst="rect">
            <a:avLst/>
          </a:prstGeom>
        </p:spPr>
      </p:pic>
    </p:spTree>
    <p:extLst>
      <p:ext uri="{BB962C8B-B14F-4D97-AF65-F5344CB8AC3E}">
        <p14:creationId xmlns:p14="http://schemas.microsoft.com/office/powerpoint/2010/main" val="2416808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7995-D85D-A3C6-E846-C6AB04BC973C}"/>
              </a:ext>
            </a:extLst>
          </p:cNvPr>
          <p:cNvSpPr>
            <a:spLocks noGrp="1"/>
          </p:cNvSpPr>
          <p:nvPr>
            <p:ph type="title"/>
          </p:nvPr>
        </p:nvSpPr>
        <p:spPr/>
        <p:txBody>
          <a:bodyPr/>
          <a:lstStyle/>
          <a:p>
            <a:r>
              <a:rPr lang="en-ES" dirty="0"/>
              <a:t>Brand new Git Hooks!</a:t>
            </a:r>
          </a:p>
        </p:txBody>
      </p:sp>
      <p:sp>
        <p:nvSpPr>
          <p:cNvPr id="3" name="Content Placeholder 2">
            <a:extLst>
              <a:ext uri="{FF2B5EF4-FFF2-40B4-BE49-F238E27FC236}">
                <a16:creationId xmlns:a16="http://schemas.microsoft.com/office/drawing/2014/main" id="{60D97C61-0337-0C61-AFE9-C7BD2C6F5895}"/>
              </a:ext>
            </a:extLst>
          </p:cNvPr>
          <p:cNvSpPr>
            <a:spLocks noGrp="1"/>
          </p:cNvSpPr>
          <p:nvPr>
            <p:ph idx="1"/>
          </p:nvPr>
        </p:nvSpPr>
        <p:spPr>
          <a:xfrm>
            <a:off x="219600" y="882196"/>
            <a:ext cx="10773982" cy="5328000"/>
          </a:xfrm>
        </p:spPr>
        <p:txBody>
          <a:bodyPr/>
          <a:lstStyle/>
          <a:p>
            <a:pPr marL="285750" indent="-285750">
              <a:buFont typeface="Arial" panose="020B0604020202020204" pitchFamily="34" charset="0"/>
              <a:buChar char="•"/>
            </a:pPr>
            <a:r>
              <a:rPr lang="en-ES" dirty="0"/>
              <a:t>To install the git hooks:</a:t>
            </a:r>
          </a:p>
          <a:p>
            <a:pPr marL="1067076" lvl="1" indent="-285750">
              <a:buFont typeface="Arial" panose="020B0604020202020204" pitchFamily="34" charset="0"/>
              <a:buChar char="•"/>
            </a:pPr>
            <a:r>
              <a:rPr lang="en-GB" dirty="0"/>
              <a:t>For OS X or Linux: </a:t>
            </a:r>
          </a:p>
          <a:p>
            <a:pPr marL="1643521" lvl="2" indent="-285750">
              <a:buFont typeface="Arial" panose="020B0604020202020204" pitchFamily="34" charset="0"/>
              <a:buChar char="•"/>
            </a:pPr>
            <a:r>
              <a:rPr lang="en-GB" dirty="0"/>
              <a:t>cd [SKD_PATH] </a:t>
            </a:r>
          </a:p>
          <a:p>
            <a:pPr marL="1643521" lvl="2" indent="-285750">
              <a:buFont typeface="Arial" panose="020B0604020202020204" pitchFamily="34" charset="0"/>
              <a:buChar char="•"/>
            </a:pPr>
            <a:r>
              <a:rPr lang="en-GB" dirty="0" err="1"/>
              <a:t>chmod</a:t>
            </a:r>
            <a:r>
              <a:rPr lang="en-GB" dirty="0"/>
              <a:t> +x </a:t>
            </a:r>
            <a:r>
              <a:rPr lang="en-GB" dirty="0" err="1"/>
              <a:t>misc</a:t>
            </a:r>
            <a:r>
              <a:rPr lang="en-GB" dirty="0"/>
              <a:t>/</a:t>
            </a:r>
            <a:r>
              <a:rPr lang="en-GB" dirty="0" err="1"/>
              <a:t>git_hooks</a:t>
            </a:r>
            <a:r>
              <a:rPr lang="en-GB" dirty="0"/>
              <a:t>/</a:t>
            </a:r>
            <a:r>
              <a:rPr lang="en-GB" dirty="0" err="1"/>
              <a:t>skd_post_merge</a:t>
            </a:r>
            <a:r>
              <a:rPr lang="en-GB" dirty="0"/>
              <a:t>/</a:t>
            </a:r>
            <a:r>
              <a:rPr lang="en-GB" dirty="0" err="1"/>
              <a:t>install_hook_linux_or_mac.sh</a:t>
            </a:r>
            <a:endParaRPr lang="en-GB" dirty="0"/>
          </a:p>
          <a:p>
            <a:pPr marL="1643521" lvl="2" indent="-285750">
              <a:buFont typeface="Arial" panose="020B0604020202020204" pitchFamily="34" charset="0"/>
              <a:buChar char="•"/>
            </a:pPr>
            <a:r>
              <a:rPr lang="en-GB" dirty="0"/>
              <a:t>./</a:t>
            </a:r>
            <a:r>
              <a:rPr lang="en-GB" dirty="0" err="1"/>
              <a:t>misc</a:t>
            </a:r>
            <a:r>
              <a:rPr lang="en-GB" dirty="0"/>
              <a:t>/</a:t>
            </a:r>
            <a:r>
              <a:rPr lang="en-GB" dirty="0" err="1"/>
              <a:t>git_hooks</a:t>
            </a:r>
            <a:r>
              <a:rPr lang="en-GB" dirty="0"/>
              <a:t>/</a:t>
            </a:r>
            <a:r>
              <a:rPr lang="en-GB" dirty="0" err="1"/>
              <a:t>skd_post_merge</a:t>
            </a:r>
            <a:r>
              <a:rPr lang="en-GB" dirty="0"/>
              <a:t>/</a:t>
            </a:r>
            <a:r>
              <a:rPr lang="en-GB" dirty="0" err="1"/>
              <a:t>install_hook_linux_or_mac.sh</a:t>
            </a:r>
            <a:endParaRPr lang="en-GB" dirty="0"/>
          </a:p>
          <a:p>
            <a:pPr marL="1067076" lvl="1" indent="-285750">
              <a:buFont typeface="Arial" panose="020B0604020202020204" pitchFamily="34" charset="0"/>
              <a:buChar char="•"/>
            </a:pPr>
            <a:endParaRPr lang="en-GB" dirty="0"/>
          </a:p>
          <a:p>
            <a:pPr marL="1067076" lvl="1" indent="-285750">
              <a:buFont typeface="Arial" panose="020B0604020202020204" pitchFamily="34" charset="0"/>
              <a:buChar char="•"/>
            </a:pPr>
            <a:r>
              <a:rPr lang="en-GB" dirty="0"/>
              <a:t>For Windows:</a:t>
            </a:r>
          </a:p>
          <a:p>
            <a:pPr marL="1643521" lvl="2" indent="-285750">
              <a:buFont typeface="Arial" panose="020B0604020202020204" pitchFamily="34" charset="0"/>
              <a:buChar char="•"/>
            </a:pPr>
            <a:r>
              <a:rPr lang="en-GB" dirty="0"/>
              <a:t>cd [SKD_PATH]</a:t>
            </a:r>
          </a:p>
          <a:p>
            <a:pPr marL="1643521" lvl="2" indent="-285750">
              <a:buFont typeface="Arial" panose="020B0604020202020204" pitchFamily="34" charset="0"/>
              <a:buChar char="•"/>
            </a:pPr>
            <a:r>
              <a:rPr lang="en-GB" dirty="0" err="1"/>
              <a:t>misc</a:t>
            </a:r>
            <a:r>
              <a:rPr lang="en-GB" dirty="0"/>
              <a:t>\</a:t>
            </a:r>
            <a:r>
              <a:rPr lang="en-GB" dirty="0" err="1"/>
              <a:t>git_hooks</a:t>
            </a:r>
            <a:r>
              <a:rPr lang="en-GB" dirty="0"/>
              <a:t>\</a:t>
            </a:r>
            <a:r>
              <a:rPr lang="en-GB" dirty="0" err="1"/>
              <a:t>skd_post_merge</a:t>
            </a:r>
            <a:r>
              <a:rPr lang="en-GB" dirty="0"/>
              <a:t>\</a:t>
            </a:r>
            <a:r>
              <a:rPr lang="en-GB" dirty="0" err="1"/>
              <a:t>install_hook_windows.bat</a:t>
            </a:r>
            <a:endParaRPr lang="en-ES" dirty="0"/>
          </a:p>
        </p:txBody>
      </p:sp>
    </p:spTree>
    <p:extLst>
      <p:ext uri="{BB962C8B-B14F-4D97-AF65-F5344CB8AC3E}">
        <p14:creationId xmlns:p14="http://schemas.microsoft.com/office/powerpoint/2010/main" val="1702740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3E953-59EF-693D-EAEB-6E5265DF0C76}"/>
              </a:ext>
            </a:extLst>
          </p:cNvPr>
          <p:cNvSpPr>
            <a:spLocks noGrp="1"/>
          </p:cNvSpPr>
          <p:nvPr>
            <p:ph type="title"/>
          </p:nvPr>
        </p:nvSpPr>
        <p:spPr/>
        <p:txBody>
          <a:bodyPr/>
          <a:lstStyle/>
          <a:p>
            <a:r>
              <a:rPr lang="en-ES" dirty="0"/>
              <a:t>Brand new Git Hooks!</a:t>
            </a:r>
          </a:p>
        </p:txBody>
      </p:sp>
      <p:pic>
        <p:nvPicPr>
          <p:cNvPr id="4" name="Picture 3">
            <a:extLst>
              <a:ext uri="{FF2B5EF4-FFF2-40B4-BE49-F238E27FC236}">
                <a16:creationId xmlns:a16="http://schemas.microsoft.com/office/drawing/2014/main" id="{CB795D1D-DEDE-E724-D0EE-A2873FA09FEE}"/>
              </a:ext>
            </a:extLst>
          </p:cNvPr>
          <p:cNvPicPr>
            <a:picLocks noChangeAspect="1"/>
          </p:cNvPicPr>
          <p:nvPr/>
        </p:nvPicPr>
        <p:blipFill>
          <a:blip r:embed="rId2"/>
          <a:stretch>
            <a:fillRect/>
          </a:stretch>
        </p:blipFill>
        <p:spPr>
          <a:xfrm>
            <a:off x="75680" y="1104611"/>
            <a:ext cx="7193324" cy="5090824"/>
          </a:xfrm>
          <a:prstGeom prst="rect">
            <a:avLst/>
          </a:prstGeom>
        </p:spPr>
      </p:pic>
      <p:pic>
        <p:nvPicPr>
          <p:cNvPr id="5" name="Picture 4">
            <a:extLst>
              <a:ext uri="{FF2B5EF4-FFF2-40B4-BE49-F238E27FC236}">
                <a16:creationId xmlns:a16="http://schemas.microsoft.com/office/drawing/2014/main" id="{AFB046FA-682C-A279-2707-95B1BBD761B1}"/>
              </a:ext>
            </a:extLst>
          </p:cNvPr>
          <p:cNvPicPr>
            <a:picLocks noChangeAspect="1"/>
          </p:cNvPicPr>
          <p:nvPr/>
        </p:nvPicPr>
        <p:blipFill>
          <a:blip r:embed="rId3"/>
          <a:stretch>
            <a:fillRect/>
          </a:stretch>
        </p:blipFill>
        <p:spPr>
          <a:xfrm>
            <a:off x="7367153" y="1104611"/>
            <a:ext cx="4827057" cy="713798"/>
          </a:xfrm>
          <a:prstGeom prst="rect">
            <a:avLst/>
          </a:prstGeom>
        </p:spPr>
      </p:pic>
      <p:pic>
        <p:nvPicPr>
          <p:cNvPr id="6" name="Picture 5">
            <a:extLst>
              <a:ext uri="{FF2B5EF4-FFF2-40B4-BE49-F238E27FC236}">
                <a16:creationId xmlns:a16="http://schemas.microsoft.com/office/drawing/2014/main" id="{0EFB34BC-D247-F60E-EED5-4C3588D593FC}"/>
              </a:ext>
            </a:extLst>
          </p:cNvPr>
          <p:cNvPicPr>
            <a:picLocks noChangeAspect="1"/>
          </p:cNvPicPr>
          <p:nvPr/>
        </p:nvPicPr>
        <p:blipFill>
          <a:blip r:embed="rId4"/>
          <a:stretch>
            <a:fillRect/>
          </a:stretch>
        </p:blipFill>
        <p:spPr>
          <a:xfrm>
            <a:off x="7367152" y="1910340"/>
            <a:ext cx="4827057" cy="713798"/>
          </a:xfrm>
          <a:prstGeom prst="rect">
            <a:avLst/>
          </a:prstGeom>
        </p:spPr>
      </p:pic>
    </p:spTree>
    <p:extLst>
      <p:ext uri="{BB962C8B-B14F-4D97-AF65-F5344CB8AC3E}">
        <p14:creationId xmlns:p14="http://schemas.microsoft.com/office/powerpoint/2010/main" val="3712015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6FD5-5EF9-A285-AA06-BD505973A87D}"/>
              </a:ext>
            </a:extLst>
          </p:cNvPr>
          <p:cNvSpPr>
            <a:spLocks noGrp="1"/>
          </p:cNvSpPr>
          <p:nvPr>
            <p:ph type="title"/>
          </p:nvPr>
        </p:nvSpPr>
        <p:spPr/>
        <p:txBody>
          <a:bodyPr/>
          <a:lstStyle/>
          <a:p>
            <a:r>
              <a:rPr lang="en-ES" dirty="0"/>
              <a:t>Loading the mission scenario</a:t>
            </a:r>
          </a:p>
        </p:txBody>
      </p:sp>
      <p:sp>
        <p:nvSpPr>
          <p:cNvPr id="3" name="Content Placeholder 2">
            <a:extLst>
              <a:ext uri="{FF2B5EF4-FFF2-40B4-BE49-F238E27FC236}">
                <a16:creationId xmlns:a16="http://schemas.microsoft.com/office/drawing/2014/main" id="{F0D934B7-7DA3-44AA-D222-A39B1BC8A61D}"/>
              </a:ext>
            </a:extLst>
          </p:cNvPr>
          <p:cNvSpPr>
            <a:spLocks noGrp="1"/>
          </p:cNvSpPr>
          <p:nvPr>
            <p:ph idx="1"/>
          </p:nvPr>
        </p:nvSpPr>
        <p:spPr/>
        <p:txBody>
          <a:bodyPr/>
          <a:lstStyle/>
          <a:p>
            <a:pPr marL="285750" indent="-285750">
              <a:buFont typeface="Arial" panose="020B0604020202020204" pitchFamily="34" charset="0"/>
              <a:buChar char="•"/>
            </a:pPr>
            <a:r>
              <a:rPr lang="en-ES" dirty="0"/>
              <a:t>Once the local meta-kernels are ready, we can go back to Cosmographia and load the mission scenario.</a:t>
            </a:r>
          </a:p>
          <a:p>
            <a:pPr marL="285750" indent="-285750">
              <a:buFont typeface="Arial" panose="020B0604020202020204" pitchFamily="34" charset="0"/>
              <a:buChar char="•"/>
            </a:pPr>
            <a:r>
              <a:rPr lang="en-ES" dirty="0"/>
              <a:t>Scenarios are the main file to be loaded to get the pre-configured mission into Cosmographia. </a:t>
            </a:r>
          </a:p>
          <a:p>
            <a:pPr marL="285750" indent="-285750">
              <a:buFont typeface="Arial" panose="020B0604020202020204" pitchFamily="34" charset="0"/>
              <a:buChar char="•"/>
            </a:pPr>
            <a:r>
              <a:rPr lang="en-ES" dirty="0"/>
              <a:t>In principle, there is a different scenario file for each meta-kernel in the SKD:</a:t>
            </a:r>
          </a:p>
          <a:p>
            <a:pPr marL="1067076" lvl="1" indent="-285750">
              <a:buFont typeface="Arial" panose="020B0604020202020204" pitchFamily="34" charset="0"/>
              <a:buChar char="•"/>
            </a:pPr>
            <a:endParaRPr lang="en-ES" dirty="0"/>
          </a:p>
        </p:txBody>
      </p:sp>
      <p:pic>
        <p:nvPicPr>
          <p:cNvPr id="5" name="Picture 4">
            <a:extLst>
              <a:ext uri="{FF2B5EF4-FFF2-40B4-BE49-F238E27FC236}">
                <a16:creationId xmlns:a16="http://schemas.microsoft.com/office/drawing/2014/main" id="{9797B085-F484-6DA7-3ADC-7CE0AFFD1DC1}"/>
              </a:ext>
            </a:extLst>
          </p:cNvPr>
          <p:cNvPicPr>
            <a:picLocks noChangeAspect="1"/>
          </p:cNvPicPr>
          <p:nvPr/>
        </p:nvPicPr>
        <p:blipFill>
          <a:blip r:embed="rId2"/>
          <a:stretch>
            <a:fillRect/>
          </a:stretch>
        </p:blipFill>
        <p:spPr>
          <a:xfrm>
            <a:off x="5128239" y="2267528"/>
            <a:ext cx="6948056" cy="1556987"/>
          </a:xfrm>
          <a:prstGeom prst="rect">
            <a:avLst/>
          </a:prstGeom>
          <a:ln>
            <a:solidFill>
              <a:schemeClr val="accent1"/>
            </a:solidFill>
          </a:ln>
        </p:spPr>
      </p:pic>
      <p:pic>
        <p:nvPicPr>
          <p:cNvPr id="6" name="Picture 5">
            <a:extLst>
              <a:ext uri="{FF2B5EF4-FFF2-40B4-BE49-F238E27FC236}">
                <a16:creationId xmlns:a16="http://schemas.microsoft.com/office/drawing/2014/main" id="{EE51CB7C-94E5-7A78-E2B7-6FC17E58842D}"/>
              </a:ext>
            </a:extLst>
          </p:cNvPr>
          <p:cNvPicPr>
            <a:picLocks noChangeAspect="1"/>
          </p:cNvPicPr>
          <p:nvPr/>
        </p:nvPicPr>
        <p:blipFill>
          <a:blip r:embed="rId3"/>
          <a:stretch>
            <a:fillRect/>
          </a:stretch>
        </p:blipFill>
        <p:spPr>
          <a:xfrm>
            <a:off x="274924" y="2267528"/>
            <a:ext cx="4546457" cy="1983552"/>
          </a:xfrm>
          <a:prstGeom prst="rect">
            <a:avLst/>
          </a:prstGeom>
          <a:ln>
            <a:solidFill>
              <a:schemeClr val="accent1"/>
            </a:solidFill>
          </a:ln>
        </p:spPr>
      </p:pic>
      <p:pic>
        <p:nvPicPr>
          <p:cNvPr id="7" name="Picture 6">
            <a:extLst>
              <a:ext uri="{FF2B5EF4-FFF2-40B4-BE49-F238E27FC236}">
                <a16:creationId xmlns:a16="http://schemas.microsoft.com/office/drawing/2014/main" id="{070CD476-094D-EF35-F547-0C3BEC593551}"/>
              </a:ext>
            </a:extLst>
          </p:cNvPr>
          <p:cNvPicPr>
            <a:picLocks noChangeAspect="1"/>
          </p:cNvPicPr>
          <p:nvPr/>
        </p:nvPicPr>
        <p:blipFill>
          <a:blip r:embed="rId4"/>
          <a:stretch>
            <a:fillRect/>
          </a:stretch>
        </p:blipFill>
        <p:spPr>
          <a:xfrm>
            <a:off x="6830796" y="4172404"/>
            <a:ext cx="3759200" cy="1803400"/>
          </a:xfrm>
          <a:prstGeom prst="rect">
            <a:avLst/>
          </a:prstGeom>
        </p:spPr>
      </p:pic>
    </p:spTree>
    <p:extLst>
      <p:ext uri="{BB962C8B-B14F-4D97-AF65-F5344CB8AC3E}">
        <p14:creationId xmlns:p14="http://schemas.microsoft.com/office/powerpoint/2010/main" val="3578165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6FD5-5EF9-A285-AA06-BD505973A87D}"/>
              </a:ext>
            </a:extLst>
          </p:cNvPr>
          <p:cNvSpPr>
            <a:spLocks noGrp="1"/>
          </p:cNvSpPr>
          <p:nvPr>
            <p:ph type="title"/>
          </p:nvPr>
        </p:nvSpPr>
        <p:spPr/>
        <p:txBody>
          <a:bodyPr/>
          <a:lstStyle/>
          <a:p>
            <a:r>
              <a:rPr lang="en-ES" dirty="0"/>
              <a:t>Loading the mission scenario</a:t>
            </a:r>
          </a:p>
        </p:txBody>
      </p:sp>
      <p:sp>
        <p:nvSpPr>
          <p:cNvPr id="3" name="Content Placeholder 2">
            <a:extLst>
              <a:ext uri="{FF2B5EF4-FFF2-40B4-BE49-F238E27FC236}">
                <a16:creationId xmlns:a16="http://schemas.microsoft.com/office/drawing/2014/main" id="{F0D934B7-7DA3-44AA-D222-A39B1BC8A61D}"/>
              </a:ext>
            </a:extLst>
          </p:cNvPr>
          <p:cNvSpPr>
            <a:spLocks noGrp="1"/>
          </p:cNvSpPr>
          <p:nvPr>
            <p:ph idx="1"/>
          </p:nvPr>
        </p:nvSpPr>
        <p:spPr/>
        <p:txBody>
          <a:bodyPr/>
          <a:lstStyle/>
          <a:p>
            <a:pPr marL="285750" indent="-285750">
              <a:buFont typeface="Arial" panose="020B0604020202020204" pitchFamily="34" charset="0"/>
              <a:buChar char="•"/>
            </a:pPr>
            <a:r>
              <a:rPr lang="en-ES" dirty="0"/>
              <a:t>In Cosmographia, hit File at the top-bar menu and select </a:t>
            </a:r>
            <a:r>
              <a:rPr lang="en-ES" b="1" dirty="0"/>
              <a:t>Open Catalog… (cmd + o)</a:t>
            </a:r>
          </a:p>
          <a:p>
            <a:pPr marL="4965410" lvl="8" indent="-285750">
              <a:buFont typeface="Arial" panose="020B0604020202020204" pitchFamily="34" charset="0"/>
              <a:buChar char="•"/>
            </a:pPr>
            <a:r>
              <a:rPr lang="en-ES" b="1" dirty="0"/>
              <a:t>    	</a:t>
            </a:r>
            <a:r>
              <a:rPr lang="en-ES" b="1" dirty="0">
                <a:solidFill>
                  <a:srgbClr val="C00000"/>
                </a:solidFill>
              </a:rPr>
              <a:t>As in SPICE, loading multiple catalog will result in the last one              	overriding the previous one. </a:t>
            </a:r>
          </a:p>
          <a:p>
            <a:pPr marL="4965410" lvl="8" indent="-285750">
              <a:buFont typeface="Arial" panose="020B0604020202020204" pitchFamily="34" charset="0"/>
              <a:buChar char="•"/>
            </a:pPr>
            <a:r>
              <a:rPr lang="en-ES" b="1" dirty="0">
                <a:solidFill>
                  <a:srgbClr val="C00000"/>
                </a:solidFill>
              </a:rPr>
              <a:t>          To unload a catalogue click Unload Catalog (cmd + w)</a:t>
            </a:r>
          </a:p>
          <a:p>
            <a:pPr marL="4965410" lvl="8" indent="-285750">
              <a:buFont typeface="Arial" panose="020B0604020202020204" pitchFamily="34" charset="0"/>
              <a:buChar char="•"/>
            </a:pPr>
            <a:endParaRPr lang="en-ES" b="1" dirty="0">
              <a:solidFill>
                <a:srgbClr val="C00000"/>
              </a:solidFill>
            </a:endParaRPr>
          </a:p>
          <a:p>
            <a:pPr marL="285750" indent="-285750">
              <a:buFont typeface="Arial" panose="020B0604020202020204" pitchFamily="34" charset="0"/>
              <a:buChar char="•"/>
            </a:pPr>
            <a:endParaRPr lang="en-ES" b="1" dirty="0"/>
          </a:p>
        </p:txBody>
      </p:sp>
      <p:pic>
        <p:nvPicPr>
          <p:cNvPr id="4" name="Picture 3">
            <a:extLst>
              <a:ext uri="{FF2B5EF4-FFF2-40B4-BE49-F238E27FC236}">
                <a16:creationId xmlns:a16="http://schemas.microsoft.com/office/drawing/2014/main" id="{7A1845B9-A520-1545-1F24-6B11A560E194}"/>
              </a:ext>
            </a:extLst>
          </p:cNvPr>
          <p:cNvPicPr>
            <a:picLocks noChangeAspect="1"/>
          </p:cNvPicPr>
          <p:nvPr/>
        </p:nvPicPr>
        <p:blipFill>
          <a:blip r:embed="rId2"/>
          <a:stretch>
            <a:fillRect/>
          </a:stretch>
        </p:blipFill>
        <p:spPr>
          <a:xfrm>
            <a:off x="53387" y="1385456"/>
            <a:ext cx="5217013" cy="3041073"/>
          </a:xfrm>
          <a:prstGeom prst="rect">
            <a:avLst/>
          </a:prstGeom>
          <a:ln>
            <a:solidFill>
              <a:schemeClr val="accent1"/>
            </a:solidFill>
          </a:ln>
        </p:spPr>
      </p:pic>
      <p:pic>
        <p:nvPicPr>
          <p:cNvPr id="8" name="Picture 7">
            <a:extLst>
              <a:ext uri="{FF2B5EF4-FFF2-40B4-BE49-F238E27FC236}">
                <a16:creationId xmlns:a16="http://schemas.microsoft.com/office/drawing/2014/main" id="{1E484C97-B4DF-8C96-B84E-C35D00FA4070}"/>
              </a:ext>
            </a:extLst>
          </p:cNvPr>
          <p:cNvPicPr>
            <a:picLocks noChangeAspect="1"/>
          </p:cNvPicPr>
          <p:nvPr/>
        </p:nvPicPr>
        <p:blipFill>
          <a:blip r:embed="rId3"/>
          <a:stretch>
            <a:fillRect/>
          </a:stretch>
        </p:blipFill>
        <p:spPr>
          <a:xfrm>
            <a:off x="4378769" y="2565503"/>
            <a:ext cx="7772400" cy="3806889"/>
          </a:xfrm>
          <a:prstGeom prst="rect">
            <a:avLst/>
          </a:prstGeom>
          <a:ln>
            <a:solidFill>
              <a:schemeClr val="accent1"/>
            </a:solidFill>
          </a:ln>
        </p:spPr>
      </p:pic>
    </p:spTree>
    <p:extLst>
      <p:ext uri="{BB962C8B-B14F-4D97-AF65-F5344CB8AC3E}">
        <p14:creationId xmlns:p14="http://schemas.microsoft.com/office/powerpoint/2010/main" val="4000270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8D5AC-5E65-86FA-CB65-962717FC3948}"/>
              </a:ext>
            </a:extLst>
          </p:cNvPr>
          <p:cNvSpPr>
            <a:spLocks noGrp="1"/>
          </p:cNvSpPr>
          <p:nvPr>
            <p:ph type="title"/>
          </p:nvPr>
        </p:nvSpPr>
        <p:spPr/>
        <p:txBody>
          <a:bodyPr/>
          <a:lstStyle/>
          <a:p>
            <a:r>
              <a:rPr lang="en-ES" dirty="0"/>
              <a:t>Agenda</a:t>
            </a:r>
          </a:p>
        </p:txBody>
      </p:sp>
      <p:graphicFrame>
        <p:nvGraphicFramePr>
          <p:cNvPr id="4" name="Content Placeholder 3">
            <a:extLst>
              <a:ext uri="{FF2B5EF4-FFF2-40B4-BE49-F238E27FC236}">
                <a16:creationId xmlns:a16="http://schemas.microsoft.com/office/drawing/2014/main" id="{E685AEC6-5732-1352-04C4-7661E7715CB8}"/>
              </a:ext>
            </a:extLst>
          </p:cNvPr>
          <p:cNvGraphicFramePr>
            <a:graphicFrameLocks noGrp="1"/>
          </p:cNvGraphicFramePr>
          <p:nvPr>
            <p:ph idx="1"/>
            <p:extLst>
              <p:ext uri="{D42A27DB-BD31-4B8C-83A1-F6EECF244321}">
                <p14:modId xmlns:p14="http://schemas.microsoft.com/office/powerpoint/2010/main" val="2740609770"/>
              </p:ext>
            </p:extLst>
          </p:nvPr>
        </p:nvGraphicFramePr>
        <p:xfrm>
          <a:off x="519546" y="1340427"/>
          <a:ext cx="6276109" cy="4364181"/>
        </p:xfrm>
        <a:graphic>
          <a:graphicData uri="http://schemas.openxmlformats.org/drawingml/2006/table">
            <a:tbl>
              <a:tblPr firstCol="1" bandRow="1">
                <a:tableStyleId>{5C22544A-7EE6-4342-B048-85BDC9FD1C3A}</a:tableStyleId>
              </a:tblPr>
              <a:tblGrid>
                <a:gridCol w="1180600">
                  <a:extLst>
                    <a:ext uri="{9D8B030D-6E8A-4147-A177-3AD203B41FA5}">
                      <a16:colId xmlns:a16="http://schemas.microsoft.com/office/drawing/2014/main" val="3394208871"/>
                    </a:ext>
                  </a:extLst>
                </a:gridCol>
                <a:gridCol w="5095509">
                  <a:extLst>
                    <a:ext uri="{9D8B030D-6E8A-4147-A177-3AD203B41FA5}">
                      <a16:colId xmlns:a16="http://schemas.microsoft.com/office/drawing/2014/main" val="1356679039"/>
                    </a:ext>
                  </a:extLst>
                </a:gridCol>
              </a:tblGrid>
              <a:tr h="415327">
                <a:tc>
                  <a:txBody>
                    <a:bodyPr/>
                    <a:lstStyle/>
                    <a:p>
                      <a:pPr algn="ctr"/>
                      <a:r>
                        <a:rPr lang="en-US" sz="1200" kern="100" dirty="0">
                          <a:effectLst/>
                        </a:rPr>
                        <a:t>9:00 – 9:30</a:t>
                      </a:r>
                      <a:endParaRPr lang="en-E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US" sz="1200" kern="100" dirty="0">
                          <a:effectLst/>
                        </a:rPr>
                        <a:t>Class Introduction</a:t>
                      </a:r>
                      <a:endParaRPr lang="en-E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67725005"/>
                  </a:ext>
                </a:extLst>
              </a:tr>
              <a:tr h="415327">
                <a:tc>
                  <a:txBody>
                    <a:bodyPr/>
                    <a:lstStyle/>
                    <a:p>
                      <a:pPr algn="ctr"/>
                      <a:r>
                        <a:rPr lang="en-US" sz="1200" kern="100" dirty="0">
                          <a:effectLst/>
                        </a:rPr>
                        <a:t>9:30 – 10:30</a:t>
                      </a:r>
                      <a:endParaRPr lang="en-E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US" sz="1200" kern="100">
                          <a:effectLst/>
                        </a:rPr>
                        <a:t>Cosmographia settings, controls and display options </a:t>
                      </a:r>
                      <a:endParaRPr lang="en-E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99415092"/>
                  </a:ext>
                </a:extLst>
              </a:tr>
              <a:tr h="415327">
                <a:tc>
                  <a:txBody>
                    <a:bodyPr/>
                    <a:lstStyle/>
                    <a:p>
                      <a:pPr algn="ctr"/>
                      <a:r>
                        <a:rPr lang="en-US" sz="1200" kern="100" dirty="0">
                          <a:effectLst/>
                        </a:rPr>
                        <a:t>10:30 – 11:10</a:t>
                      </a:r>
                      <a:endParaRPr lang="en-E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US" sz="1200" kern="100" dirty="0">
                          <a:effectLst/>
                        </a:rPr>
                        <a:t>Setting ESA missions scenario </a:t>
                      </a:r>
                      <a:endParaRPr lang="en-E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9606565"/>
                  </a:ext>
                </a:extLst>
              </a:tr>
              <a:tr h="415327">
                <a:tc>
                  <a:txBody>
                    <a:bodyPr/>
                    <a:lstStyle/>
                    <a:p>
                      <a:pPr algn="ctr"/>
                      <a:r>
                        <a:rPr lang="en-US" sz="1200" kern="100" dirty="0">
                          <a:effectLst/>
                        </a:rPr>
                        <a:t>11:10 – 11:30</a:t>
                      </a:r>
                      <a:endParaRPr lang="en-E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lumMod val="25000"/>
                        <a:lumOff val="75000"/>
                      </a:schemeClr>
                    </a:solidFill>
                  </a:tcPr>
                </a:tc>
                <a:tc>
                  <a:txBody>
                    <a:bodyPr/>
                    <a:lstStyle/>
                    <a:p>
                      <a:r>
                        <a:rPr lang="en-US" sz="1200" kern="100" dirty="0">
                          <a:effectLst/>
                        </a:rPr>
                        <a:t>Coffee break</a:t>
                      </a:r>
                      <a:endParaRPr lang="en-E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lumMod val="25000"/>
                        <a:lumOff val="75000"/>
                      </a:schemeClr>
                    </a:solidFill>
                  </a:tcPr>
                </a:tc>
                <a:extLst>
                  <a:ext uri="{0D108BD9-81ED-4DB2-BD59-A6C34878D82A}">
                    <a16:rowId xmlns:a16="http://schemas.microsoft.com/office/drawing/2014/main" val="2210280476"/>
                  </a:ext>
                </a:extLst>
              </a:tr>
              <a:tr h="415327">
                <a:tc>
                  <a:txBody>
                    <a:bodyPr/>
                    <a:lstStyle/>
                    <a:p>
                      <a:pPr algn="ctr"/>
                      <a:r>
                        <a:rPr lang="en-US" sz="1200" kern="100">
                          <a:effectLst/>
                        </a:rPr>
                        <a:t>11:30 – 12:30</a:t>
                      </a:r>
                      <a:endParaRPr lang="en-E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US" sz="1200" kern="100" dirty="0">
                          <a:effectLst/>
                        </a:rPr>
                        <a:t>Loading catalog files (sensors, observations, shape models)</a:t>
                      </a:r>
                      <a:endParaRPr lang="en-E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8167234"/>
                  </a:ext>
                </a:extLst>
              </a:tr>
              <a:tr h="502938">
                <a:tc>
                  <a:txBody>
                    <a:bodyPr/>
                    <a:lstStyle/>
                    <a:p>
                      <a:pPr algn="ctr"/>
                      <a:r>
                        <a:rPr lang="en-US" sz="1200" kern="100">
                          <a:effectLst/>
                        </a:rPr>
                        <a:t>12:30 – 13:00 </a:t>
                      </a:r>
                      <a:endParaRPr lang="en-E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US" sz="1200" kern="100" dirty="0">
                          <a:effectLst/>
                        </a:rPr>
                        <a:t>Summary</a:t>
                      </a:r>
                      <a:endParaRPr lang="en-E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11712925"/>
                  </a:ext>
                </a:extLst>
              </a:tr>
              <a:tr h="470487">
                <a:tc>
                  <a:txBody>
                    <a:bodyPr/>
                    <a:lstStyle/>
                    <a:p>
                      <a:pPr algn="ctr"/>
                      <a:r>
                        <a:rPr lang="en-US" sz="1200" kern="100" dirty="0">
                          <a:effectLst/>
                        </a:rPr>
                        <a:t>13:00 – 14:00</a:t>
                      </a:r>
                      <a:endParaRPr lang="en-E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lumMod val="25000"/>
                        <a:lumOff val="75000"/>
                      </a:schemeClr>
                    </a:solidFill>
                  </a:tcPr>
                </a:tc>
                <a:tc>
                  <a:txBody>
                    <a:bodyPr/>
                    <a:lstStyle/>
                    <a:p>
                      <a:r>
                        <a:rPr lang="en-US" sz="1200" kern="100" dirty="0">
                          <a:effectLst/>
                        </a:rPr>
                        <a:t>Lunch</a:t>
                      </a:r>
                      <a:endParaRPr lang="en-E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lumMod val="25000"/>
                        <a:lumOff val="75000"/>
                      </a:schemeClr>
                    </a:solidFill>
                  </a:tcPr>
                </a:tc>
                <a:extLst>
                  <a:ext uri="{0D108BD9-81ED-4DB2-BD59-A6C34878D82A}">
                    <a16:rowId xmlns:a16="http://schemas.microsoft.com/office/drawing/2014/main" val="2454030795"/>
                  </a:ext>
                </a:extLst>
              </a:tr>
              <a:tr h="454265">
                <a:tc>
                  <a:txBody>
                    <a:bodyPr/>
                    <a:lstStyle/>
                    <a:p>
                      <a:pPr algn="ctr"/>
                      <a:r>
                        <a:rPr lang="en-US" sz="1200" kern="100" dirty="0">
                          <a:effectLst/>
                        </a:rPr>
                        <a:t>14:00 – 15:00</a:t>
                      </a:r>
                      <a:endParaRPr lang="en-E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US" sz="1200" kern="100" dirty="0">
                          <a:effectLst/>
                        </a:rPr>
                        <a:t>Scripting</a:t>
                      </a:r>
                      <a:endParaRPr lang="en-E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3825640"/>
                  </a:ext>
                </a:extLst>
              </a:tr>
              <a:tr h="438039">
                <a:tc>
                  <a:txBody>
                    <a:bodyPr/>
                    <a:lstStyle/>
                    <a:p>
                      <a:pPr algn="ctr"/>
                      <a:r>
                        <a:rPr lang="en-US" sz="1200" kern="100">
                          <a:effectLst/>
                        </a:rPr>
                        <a:t>15:00 – 15:30</a:t>
                      </a:r>
                      <a:endParaRPr lang="en-E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US" sz="1200" kern="100" dirty="0">
                          <a:effectLst/>
                        </a:rPr>
                        <a:t>Cosmographia JUICE plugin</a:t>
                      </a:r>
                      <a:endParaRPr lang="en-E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15360624"/>
                  </a:ext>
                </a:extLst>
              </a:tr>
              <a:tr h="421817">
                <a:tc>
                  <a:txBody>
                    <a:bodyPr/>
                    <a:lstStyle/>
                    <a:p>
                      <a:pPr algn="ctr"/>
                      <a:r>
                        <a:rPr lang="en-US" sz="1200" kern="100">
                          <a:effectLst/>
                        </a:rPr>
                        <a:t>15:30 – 16:00</a:t>
                      </a:r>
                      <a:endParaRPr lang="en-E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US" sz="1200" kern="100" dirty="0">
                          <a:effectLst/>
                        </a:rPr>
                        <a:t>Open topics</a:t>
                      </a:r>
                      <a:endParaRPr lang="en-E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68543673"/>
                  </a:ext>
                </a:extLst>
              </a:tr>
            </a:tbl>
          </a:graphicData>
        </a:graphic>
      </p:graphicFrame>
      <p:pic>
        <p:nvPicPr>
          <p:cNvPr id="6" name="Picture 5" descr="A logo of the earth&#10;&#10;Description automatically generated">
            <a:extLst>
              <a:ext uri="{FF2B5EF4-FFF2-40B4-BE49-F238E27FC236}">
                <a16:creationId xmlns:a16="http://schemas.microsoft.com/office/drawing/2014/main" id="{5B854BB9-17DB-0B97-E63E-37F7B74B2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960" y="1866900"/>
            <a:ext cx="3454400" cy="1562100"/>
          </a:xfrm>
          <a:prstGeom prst="rect">
            <a:avLst/>
          </a:prstGeom>
        </p:spPr>
      </p:pic>
    </p:spTree>
    <p:extLst>
      <p:ext uri="{BB962C8B-B14F-4D97-AF65-F5344CB8AC3E}">
        <p14:creationId xmlns:p14="http://schemas.microsoft.com/office/powerpoint/2010/main" val="4028139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A8EC1-4DA2-B700-2B1C-2907105D2A3E}"/>
              </a:ext>
            </a:extLst>
          </p:cNvPr>
          <p:cNvSpPr>
            <a:spLocks noGrp="1"/>
          </p:cNvSpPr>
          <p:nvPr>
            <p:ph type="title"/>
          </p:nvPr>
        </p:nvSpPr>
        <p:spPr/>
        <p:txBody>
          <a:bodyPr/>
          <a:lstStyle/>
          <a:p>
            <a:r>
              <a:rPr lang="en-ES" dirty="0"/>
              <a:t>Loading the mission scenario</a:t>
            </a:r>
          </a:p>
        </p:txBody>
      </p:sp>
      <p:sp>
        <p:nvSpPr>
          <p:cNvPr id="3" name="Content Placeholder 2">
            <a:extLst>
              <a:ext uri="{FF2B5EF4-FFF2-40B4-BE49-F238E27FC236}">
                <a16:creationId xmlns:a16="http://schemas.microsoft.com/office/drawing/2014/main" id="{58765DA6-5D2C-6C86-243C-A69D9D1FB83D}"/>
              </a:ext>
            </a:extLst>
          </p:cNvPr>
          <p:cNvSpPr>
            <a:spLocks noGrp="1"/>
          </p:cNvSpPr>
          <p:nvPr>
            <p:ph idx="1"/>
          </p:nvPr>
        </p:nvSpPr>
        <p:spPr/>
        <p:txBody>
          <a:bodyPr/>
          <a:lstStyle/>
          <a:p>
            <a:pPr marL="285750" indent="-285750">
              <a:buFont typeface="Arial" panose="020B0604020202020204" pitchFamily="34" charset="0"/>
              <a:buChar char="•"/>
            </a:pPr>
            <a:r>
              <a:rPr lang="en-ES" dirty="0"/>
              <a:t>If the meta-kernel was not properly configured, you will get an error like:</a:t>
            </a:r>
          </a:p>
          <a:p>
            <a:pPr marL="4965410" lvl="8" indent="-285750">
              <a:buFont typeface="Arial" panose="020B0604020202020204" pitchFamily="34" charset="0"/>
              <a:buChar char="•"/>
            </a:pPr>
            <a:r>
              <a:rPr lang="en-ES" dirty="0">
                <a:solidFill>
                  <a:srgbClr val="C00000"/>
                </a:solidFill>
              </a:rPr>
              <a:t>Make sure that the meta-kernel *_local.tm exists and the PATH_VALUES are properly set. </a:t>
            </a:r>
          </a:p>
          <a:p>
            <a:pPr marL="4965410" lvl="8" indent="-285750">
              <a:buFont typeface="Arial" panose="020B0604020202020204" pitchFamily="34" charset="0"/>
              <a:buChar char="•"/>
            </a:pPr>
            <a:r>
              <a:rPr lang="en-ES" dirty="0">
                <a:solidFill>
                  <a:srgbClr val="C00000"/>
                </a:solidFill>
              </a:rPr>
              <a:t>If it is properly set and still get an error, you can check the Spice Error Log</a:t>
            </a:r>
          </a:p>
          <a:p>
            <a:pPr marL="4965410" lvl="8" indent="-285750">
              <a:buFont typeface="Arial" panose="020B0604020202020204" pitchFamily="34" charset="0"/>
              <a:buChar char="•"/>
            </a:pPr>
            <a:endParaRPr lang="en-ES" dirty="0">
              <a:solidFill>
                <a:srgbClr val="C00000"/>
              </a:solidFill>
            </a:endParaRPr>
          </a:p>
          <a:p>
            <a:pPr marL="4965410" lvl="8" indent="-285750">
              <a:buFont typeface="Arial" panose="020B0604020202020204" pitchFamily="34" charset="0"/>
              <a:buChar char="•"/>
            </a:pPr>
            <a:endParaRPr lang="en-ES" dirty="0">
              <a:solidFill>
                <a:srgbClr val="C00000"/>
              </a:solidFill>
            </a:endParaRPr>
          </a:p>
          <a:p>
            <a:pPr marL="4965410" lvl="8" indent="-285750">
              <a:buFont typeface="Arial" panose="020B0604020202020204" pitchFamily="34" charset="0"/>
              <a:buChar char="•"/>
            </a:pPr>
            <a:endParaRPr lang="en-ES" dirty="0">
              <a:solidFill>
                <a:srgbClr val="C00000"/>
              </a:solidFill>
            </a:endParaRPr>
          </a:p>
          <a:p>
            <a:pPr marL="4965410" lvl="8" indent="-285750">
              <a:buFont typeface="Arial" panose="020B0604020202020204" pitchFamily="34" charset="0"/>
              <a:buChar char="•"/>
            </a:pPr>
            <a:endParaRPr lang="en-ES" dirty="0">
              <a:solidFill>
                <a:srgbClr val="C00000"/>
              </a:solidFill>
            </a:endParaRPr>
          </a:p>
          <a:p>
            <a:pPr marL="4965410" lvl="8" indent="-285750">
              <a:buFont typeface="Arial" panose="020B0604020202020204" pitchFamily="34" charset="0"/>
              <a:buChar char="•"/>
            </a:pPr>
            <a:endParaRPr lang="en-ES" dirty="0">
              <a:solidFill>
                <a:srgbClr val="C00000"/>
              </a:solidFill>
            </a:endParaRPr>
          </a:p>
          <a:p>
            <a:pPr marL="4965410" lvl="8" indent="-285750">
              <a:buFont typeface="Arial" panose="020B0604020202020204" pitchFamily="34" charset="0"/>
              <a:buChar char="•"/>
            </a:pPr>
            <a:endParaRPr lang="en-ES" dirty="0">
              <a:solidFill>
                <a:srgbClr val="C00000"/>
              </a:solidFill>
            </a:endParaRPr>
          </a:p>
          <a:p>
            <a:pPr marL="4965410" lvl="8" indent="-285750">
              <a:buFont typeface="Arial" panose="020B0604020202020204" pitchFamily="34" charset="0"/>
              <a:buChar char="•"/>
            </a:pPr>
            <a:endParaRPr lang="en-ES" dirty="0">
              <a:solidFill>
                <a:srgbClr val="C00000"/>
              </a:solidFill>
            </a:endParaRPr>
          </a:p>
          <a:p>
            <a:pPr marL="285750" indent="-285750">
              <a:buFont typeface="Arial" panose="020B0604020202020204" pitchFamily="34" charset="0"/>
              <a:buChar char="•"/>
            </a:pPr>
            <a:r>
              <a:rPr lang="en-ES" dirty="0"/>
              <a:t>In addition, to check that the meta-kernel is properly set it is properly set, you can use </a:t>
            </a:r>
            <a:r>
              <a:rPr lang="en-ES" b="1" dirty="0"/>
              <a:t>BRIEF</a:t>
            </a:r>
            <a:r>
              <a:rPr lang="en-ES" dirty="0"/>
              <a:t> utility to make sure it is working. It is included in the meta-kernel but can also be downloaded from:</a:t>
            </a:r>
          </a:p>
          <a:p>
            <a:pPr marL="1067076" lvl="1" indent="-285750">
              <a:buFont typeface="Arial" panose="020B0604020202020204" pitchFamily="34" charset="0"/>
              <a:buChar char="•"/>
            </a:pPr>
            <a:r>
              <a:rPr lang="en-GB" dirty="0">
                <a:hlinkClick r:id="rId2"/>
              </a:rPr>
              <a:t>https://naif.jpl.nasa.gov/naif/utilities.html</a:t>
            </a:r>
            <a:r>
              <a:rPr lang="en-ES" dirty="0"/>
              <a:t> </a:t>
            </a:r>
          </a:p>
          <a:p>
            <a:pPr marL="285750" indent="-285750">
              <a:buFont typeface="Arial" panose="020B0604020202020204" pitchFamily="34" charset="0"/>
              <a:buChar char="•"/>
            </a:pPr>
            <a:r>
              <a:rPr lang="en-ES" dirty="0"/>
              <a:t>&gt;&gt; brief kernels/mk/bc_plan_local.tm</a:t>
            </a:r>
          </a:p>
          <a:p>
            <a:endParaRPr lang="en-ES" dirty="0">
              <a:solidFill>
                <a:srgbClr val="C00000"/>
              </a:solidFill>
            </a:endParaRPr>
          </a:p>
          <a:p>
            <a:pPr marL="4965410" lvl="8" indent="-285750">
              <a:buFont typeface="Arial" panose="020B0604020202020204" pitchFamily="34" charset="0"/>
              <a:buChar char="•"/>
            </a:pPr>
            <a:endParaRPr lang="en-ES" dirty="0">
              <a:solidFill>
                <a:srgbClr val="C00000"/>
              </a:solidFill>
            </a:endParaRPr>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endParaRPr lang="en-ES" dirty="0"/>
          </a:p>
          <a:p>
            <a:pPr marL="285750" indent="-285750">
              <a:buFont typeface="Arial" panose="020B0604020202020204" pitchFamily="34" charset="0"/>
              <a:buChar char="•"/>
            </a:pPr>
            <a:endParaRPr lang="en-ES" dirty="0"/>
          </a:p>
        </p:txBody>
      </p:sp>
      <p:pic>
        <p:nvPicPr>
          <p:cNvPr id="4" name="Picture 3">
            <a:extLst>
              <a:ext uri="{FF2B5EF4-FFF2-40B4-BE49-F238E27FC236}">
                <a16:creationId xmlns:a16="http://schemas.microsoft.com/office/drawing/2014/main" id="{BF531871-A7CB-1E4B-198C-387EE0325977}"/>
              </a:ext>
            </a:extLst>
          </p:cNvPr>
          <p:cNvPicPr>
            <a:picLocks noChangeAspect="1"/>
          </p:cNvPicPr>
          <p:nvPr/>
        </p:nvPicPr>
        <p:blipFill>
          <a:blip r:embed="rId3"/>
          <a:stretch>
            <a:fillRect/>
          </a:stretch>
        </p:blipFill>
        <p:spPr>
          <a:xfrm>
            <a:off x="375944" y="1350819"/>
            <a:ext cx="4770371" cy="2690978"/>
          </a:xfrm>
          <a:prstGeom prst="rect">
            <a:avLst/>
          </a:prstGeom>
        </p:spPr>
      </p:pic>
      <p:pic>
        <p:nvPicPr>
          <p:cNvPr id="5" name="Picture 4">
            <a:extLst>
              <a:ext uri="{FF2B5EF4-FFF2-40B4-BE49-F238E27FC236}">
                <a16:creationId xmlns:a16="http://schemas.microsoft.com/office/drawing/2014/main" id="{5F0486A1-13C2-E763-C5DE-9B55B154442E}"/>
              </a:ext>
            </a:extLst>
          </p:cNvPr>
          <p:cNvPicPr>
            <a:picLocks noChangeAspect="1"/>
          </p:cNvPicPr>
          <p:nvPr/>
        </p:nvPicPr>
        <p:blipFill>
          <a:blip r:embed="rId4"/>
          <a:stretch>
            <a:fillRect/>
          </a:stretch>
        </p:blipFill>
        <p:spPr>
          <a:xfrm>
            <a:off x="6826826" y="2282827"/>
            <a:ext cx="3497974" cy="2127423"/>
          </a:xfrm>
          <a:prstGeom prst="rect">
            <a:avLst/>
          </a:prstGeom>
        </p:spPr>
      </p:pic>
    </p:spTree>
    <p:extLst>
      <p:ext uri="{BB962C8B-B14F-4D97-AF65-F5344CB8AC3E}">
        <p14:creationId xmlns:p14="http://schemas.microsoft.com/office/powerpoint/2010/main" val="1022272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CF1A9-C0F7-1798-BC22-6038F021D3EB}"/>
              </a:ext>
            </a:extLst>
          </p:cNvPr>
          <p:cNvSpPr>
            <a:spLocks noGrp="1"/>
          </p:cNvSpPr>
          <p:nvPr>
            <p:ph type="title"/>
          </p:nvPr>
        </p:nvSpPr>
        <p:spPr/>
        <p:txBody>
          <a:bodyPr/>
          <a:lstStyle/>
          <a:p>
            <a:r>
              <a:rPr lang="en-ES" dirty="0"/>
              <a:t>Loading the mission scenario</a:t>
            </a:r>
          </a:p>
        </p:txBody>
      </p:sp>
      <p:pic>
        <p:nvPicPr>
          <p:cNvPr id="4" name="Picture 3">
            <a:extLst>
              <a:ext uri="{FF2B5EF4-FFF2-40B4-BE49-F238E27FC236}">
                <a16:creationId xmlns:a16="http://schemas.microsoft.com/office/drawing/2014/main" id="{70E42DB2-F5FD-CE6C-80FB-50623236CC3E}"/>
              </a:ext>
            </a:extLst>
          </p:cNvPr>
          <p:cNvPicPr>
            <a:picLocks noChangeAspect="1"/>
          </p:cNvPicPr>
          <p:nvPr/>
        </p:nvPicPr>
        <p:blipFill>
          <a:blip r:embed="rId2"/>
          <a:stretch>
            <a:fillRect/>
          </a:stretch>
        </p:blipFill>
        <p:spPr>
          <a:xfrm>
            <a:off x="489354" y="2050448"/>
            <a:ext cx="4853781" cy="4278647"/>
          </a:xfrm>
          <a:prstGeom prst="rect">
            <a:avLst/>
          </a:prstGeom>
        </p:spPr>
      </p:pic>
      <p:pic>
        <p:nvPicPr>
          <p:cNvPr id="5" name="Picture 4">
            <a:extLst>
              <a:ext uri="{FF2B5EF4-FFF2-40B4-BE49-F238E27FC236}">
                <a16:creationId xmlns:a16="http://schemas.microsoft.com/office/drawing/2014/main" id="{75CAC6D0-D74A-C864-4BA0-1E8DA0719B2B}"/>
              </a:ext>
            </a:extLst>
          </p:cNvPr>
          <p:cNvPicPr>
            <a:picLocks noChangeAspect="1"/>
          </p:cNvPicPr>
          <p:nvPr/>
        </p:nvPicPr>
        <p:blipFill>
          <a:blip r:embed="rId3"/>
          <a:stretch>
            <a:fillRect/>
          </a:stretch>
        </p:blipFill>
        <p:spPr>
          <a:xfrm>
            <a:off x="6260975" y="2358737"/>
            <a:ext cx="4871536" cy="2593686"/>
          </a:xfrm>
          <a:prstGeom prst="rect">
            <a:avLst/>
          </a:prstGeom>
        </p:spPr>
      </p:pic>
      <p:sp>
        <p:nvSpPr>
          <p:cNvPr id="6" name="Content Placeholder 5">
            <a:extLst>
              <a:ext uri="{FF2B5EF4-FFF2-40B4-BE49-F238E27FC236}">
                <a16:creationId xmlns:a16="http://schemas.microsoft.com/office/drawing/2014/main" id="{61BB5C01-6417-B75A-C832-A4F57F15ECBE}"/>
              </a:ext>
            </a:extLst>
          </p:cNvPr>
          <p:cNvSpPr>
            <a:spLocks noGrp="1"/>
          </p:cNvSpPr>
          <p:nvPr>
            <p:ph idx="1"/>
          </p:nvPr>
        </p:nvSpPr>
        <p:spPr/>
        <p:txBody>
          <a:bodyPr/>
          <a:lstStyle/>
          <a:p>
            <a:endParaRPr lang="en-ES" dirty="0"/>
          </a:p>
        </p:txBody>
      </p:sp>
      <p:pic>
        <p:nvPicPr>
          <p:cNvPr id="7" name="Picture 6">
            <a:extLst>
              <a:ext uri="{FF2B5EF4-FFF2-40B4-BE49-F238E27FC236}">
                <a16:creationId xmlns:a16="http://schemas.microsoft.com/office/drawing/2014/main" id="{A479D9C6-55BB-8A8F-29FB-CE6CB4F814FF}"/>
              </a:ext>
            </a:extLst>
          </p:cNvPr>
          <p:cNvPicPr>
            <a:picLocks noChangeAspect="1"/>
          </p:cNvPicPr>
          <p:nvPr/>
        </p:nvPicPr>
        <p:blipFill>
          <a:blip r:embed="rId4"/>
          <a:stretch>
            <a:fillRect/>
          </a:stretch>
        </p:blipFill>
        <p:spPr>
          <a:xfrm>
            <a:off x="8045868" y="963488"/>
            <a:ext cx="1301750" cy="1276350"/>
          </a:xfrm>
          <a:prstGeom prst="rect">
            <a:avLst/>
          </a:prstGeom>
        </p:spPr>
      </p:pic>
      <p:pic>
        <p:nvPicPr>
          <p:cNvPr id="8" name="Picture 7">
            <a:extLst>
              <a:ext uri="{FF2B5EF4-FFF2-40B4-BE49-F238E27FC236}">
                <a16:creationId xmlns:a16="http://schemas.microsoft.com/office/drawing/2014/main" id="{2B5E7A0F-1DC2-F003-98BA-AE4FFAF1B623}"/>
              </a:ext>
            </a:extLst>
          </p:cNvPr>
          <p:cNvPicPr>
            <a:picLocks noChangeAspect="1"/>
          </p:cNvPicPr>
          <p:nvPr/>
        </p:nvPicPr>
        <p:blipFill>
          <a:blip r:embed="rId5"/>
          <a:stretch>
            <a:fillRect/>
          </a:stretch>
        </p:blipFill>
        <p:spPr>
          <a:xfrm>
            <a:off x="2305280" y="910650"/>
            <a:ext cx="1221927" cy="1111345"/>
          </a:xfrm>
          <a:prstGeom prst="rect">
            <a:avLst/>
          </a:prstGeom>
        </p:spPr>
      </p:pic>
    </p:spTree>
    <p:extLst>
      <p:ext uri="{BB962C8B-B14F-4D97-AF65-F5344CB8AC3E}">
        <p14:creationId xmlns:p14="http://schemas.microsoft.com/office/powerpoint/2010/main" val="2550753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CAB12-2F75-4ABD-8AD8-3F777BB63112}"/>
              </a:ext>
            </a:extLst>
          </p:cNvPr>
          <p:cNvSpPr>
            <a:spLocks noGrp="1"/>
          </p:cNvSpPr>
          <p:nvPr>
            <p:ph type="title"/>
          </p:nvPr>
        </p:nvSpPr>
        <p:spPr/>
        <p:txBody>
          <a:bodyPr/>
          <a:lstStyle/>
          <a:p>
            <a:r>
              <a:rPr lang="en-ES" dirty="0"/>
              <a:t>Loading the mission scenario</a:t>
            </a:r>
          </a:p>
        </p:txBody>
      </p:sp>
      <p:sp>
        <p:nvSpPr>
          <p:cNvPr id="3" name="Content Placeholder 2">
            <a:extLst>
              <a:ext uri="{FF2B5EF4-FFF2-40B4-BE49-F238E27FC236}">
                <a16:creationId xmlns:a16="http://schemas.microsoft.com/office/drawing/2014/main" id="{96F32534-C1EC-0450-471D-3805433DC083}"/>
              </a:ext>
            </a:extLst>
          </p:cNvPr>
          <p:cNvSpPr>
            <a:spLocks noGrp="1"/>
          </p:cNvSpPr>
          <p:nvPr>
            <p:ph idx="1"/>
          </p:nvPr>
        </p:nvSpPr>
        <p:spPr/>
        <p:txBody>
          <a:bodyPr/>
          <a:lstStyle/>
          <a:p>
            <a:pPr marL="285750" indent="-285750">
              <a:buFont typeface="Arial" panose="020B0604020202020204" pitchFamily="34" charset="0"/>
              <a:buChar char="•"/>
            </a:pPr>
            <a:r>
              <a:rPr lang="en-ES" dirty="0"/>
              <a:t>If everything was fine, you should now see your mission in Cosmographia:</a:t>
            </a:r>
          </a:p>
        </p:txBody>
      </p:sp>
      <p:pic>
        <p:nvPicPr>
          <p:cNvPr id="4" name="Picture 3">
            <a:extLst>
              <a:ext uri="{FF2B5EF4-FFF2-40B4-BE49-F238E27FC236}">
                <a16:creationId xmlns:a16="http://schemas.microsoft.com/office/drawing/2014/main" id="{654A24FE-DC9D-501E-8723-2445C22BE52F}"/>
              </a:ext>
            </a:extLst>
          </p:cNvPr>
          <p:cNvPicPr>
            <a:picLocks noChangeAspect="1"/>
          </p:cNvPicPr>
          <p:nvPr/>
        </p:nvPicPr>
        <p:blipFill>
          <a:blip r:embed="rId2"/>
          <a:stretch>
            <a:fillRect/>
          </a:stretch>
        </p:blipFill>
        <p:spPr>
          <a:xfrm>
            <a:off x="133855" y="1482446"/>
            <a:ext cx="2578172" cy="2121281"/>
          </a:xfrm>
          <a:prstGeom prst="rect">
            <a:avLst/>
          </a:prstGeom>
        </p:spPr>
      </p:pic>
      <p:pic>
        <p:nvPicPr>
          <p:cNvPr id="5" name="Picture 4">
            <a:extLst>
              <a:ext uri="{FF2B5EF4-FFF2-40B4-BE49-F238E27FC236}">
                <a16:creationId xmlns:a16="http://schemas.microsoft.com/office/drawing/2014/main" id="{525C8D85-9FC6-4A22-E023-AB69BCBF09FD}"/>
              </a:ext>
            </a:extLst>
          </p:cNvPr>
          <p:cNvPicPr>
            <a:picLocks noChangeAspect="1"/>
          </p:cNvPicPr>
          <p:nvPr/>
        </p:nvPicPr>
        <p:blipFill>
          <a:blip r:embed="rId3"/>
          <a:stretch>
            <a:fillRect/>
          </a:stretch>
        </p:blipFill>
        <p:spPr>
          <a:xfrm>
            <a:off x="3608459" y="1308275"/>
            <a:ext cx="7772400" cy="5064117"/>
          </a:xfrm>
          <a:prstGeom prst="rect">
            <a:avLst/>
          </a:prstGeom>
        </p:spPr>
      </p:pic>
    </p:spTree>
    <p:extLst>
      <p:ext uri="{BB962C8B-B14F-4D97-AF65-F5344CB8AC3E}">
        <p14:creationId xmlns:p14="http://schemas.microsoft.com/office/powerpoint/2010/main" val="906522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32464-2584-F7BB-0398-9CBA09677636}"/>
              </a:ext>
            </a:extLst>
          </p:cNvPr>
          <p:cNvSpPr>
            <a:spLocks noGrp="1"/>
          </p:cNvSpPr>
          <p:nvPr>
            <p:ph type="title"/>
          </p:nvPr>
        </p:nvSpPr>
        <p:spPr/>
        <p:txBody>
          <a:bodyPr/>
          <a:lstStyle/>
          <a:p>
            <a:r>
              <a:rPr lang="en-ES" dirty="0"/>
              <a:t>Visualizing the spacecraft</a:t>
            </a:r>
          </a:p>
        </p:txBody>
      </p:sp>
      <p:sp>
        <p:nvSpPr>
          <p:cNvPr id="3" name="Content Placeholder 2">
            <a:extLst>
              <a:ext uri="{FF2B5EF4-FFF2-40B4-BE49-F238E27FC236}">
                <a16:creationId xmlns:a16="http://schemas.microsoft.com/office/drawing/2014/main" id="{E003A815-DCE6-CCAA-DBAE-AE5D8A974269}"/>
              </a:ext>
            </a:extLst>
          </p:cNvPr>
          <p:cNvSpPr>
            <a:spLocks noGrp="1"/>
          </p:cNvSpPr>
          <p:nvPr>
            <p:ph idx="1"/>
          </p:nvPr>
        </p:nvSpPr>
        <p:spPr/>
        <p:txBody>
          <a:bodyPr/>
          <a:lstStyle/>
          <a:p>
            <a:pPr marL="285750" indent="-285750">
              <a:buFont typeface="Arial" panose="020B0604020202020204" pitchFamily="34" charset="0"/>
              <a:buChar char="•"/>
            </a:pPr>
            <a:r>
              <a:rPr lang="en-ES" dirty="0"/>
              <a:t>For some missions, we only have a single (fixed) model of the spacecraft, so you would not see the Solar Arrays or Antenna rotating. </a:t>
            </a:r>
          </a:p>
          <a:p>
            <a:pPr marL="285750" indent="-285750">
              <a:buFont typeface="Arial" panose="020B0604020202020204" pitchFamily="34" charset="0"/>
              <a:buChar char="•"/>
            </a:pPr>
            <a:r>
              <a:rPr lang="en-ES" dirty="0"/>
              <a:t>However, you can display the Solar Arrays reference frames based on telemetry data and see how that fits the Sun Direction. </a:t>
            </a:r>
          </a:p>
          <a:p>
            <a:pPr marL="285750" indent="-285750">
              <a:buFont typeface="Arial" panose="020B0604020202020204" pitchFamily="34" charset="0"/>
              <a:buChar char="•"/>
            </a:pPr>
            <a:r>
              <a:rPr lang="en-ES" dirty="0"/>
              <a:t>For missions with a full model composed of different parts you may see the movement in Cosmographia.</a:t>
            </a:r>
          </a:p>
        </p:txBody>
      </p:sp>
      <p:pic>
        <p:nvPicPr>
          <p:cNvPr id="4" name="Picture 3">
            <a:extLst>
              <a:ext uri="{FF2B5EF4-FFF2-40B4-BE49-F238E27FC236}">
                <a16:creationId xmlns:a16="http://schemas.microsoft.com/office/drawing/2014/main" id="{4824483D-4728-2ED0-F6C7-07A1435508A4}"/>
              </a:ext>
            </a:extLst>
          </p:cNvPr>
          <p:cNvPicPr>
            <a:picLocks noChangeAspect="1"/>
          </p:cNvPicPr>
          <p:nvPr/>
        </p:nvPicPr>
        <p:blipFill>
          <a:blip r:embed="rId4"/>
          <a:stretch>
            <a:fillRect/>
          </a:stretch>
        </p:blipFill>
        <p:spPr>
          <a:xfrm>
            <a:off x="120579" y="2848736"/>
            <a:ext cx="3612997" cy="3361459"/>
          </a:xfrm>
          <a:prstGeom prst="rect">
            <a:avLst/>
          </a:prstGeom>
        </p:spPr>
      </p:pic>
      <p:pic>
        <p:nvPicPr>
          <p:cNvPr id="5" name="Picture 4">
            <a:extLst>
              <a:ext uri="{FF2B5EF4-FFF2-40B4-BE49-F238E27FC236}">
                <a16:creationId xmlns:a16="http://schemas.microsoft.com/office/drawing/2014/main" id="{B7B6BFF3-A51A-C5CF-8EF5-EEE0195FC2D1}"/>
              </a:ext>
            </a:extLst>
          </p:cNvPr>
          <p:cNvPicPr>
            <a:picLocks noChangeAspect="1"/>
          </p:cNvPicPr>
          <p:nvPr/>
        </p:nvPicPr>
        <p:blipFill>
          <a:blip r:embed="rId5"/>
          <a:stretch>
            <a:fillRect/>
          </a:stretch>
        </p:blipFill>
        <p:spPr>
          <a:xfrm>
            <a:off x="3832597" y="2848735"/>
            <a:ext cx="3612998" cy="3361460"/>
          </a:xfrm>
          <a:prstGeom prst="rect">
            <a:avLst/>
          </a:prstGeom>
        </p:spPr>
      </p:pic>
      <p:pic>
        <p:nvPicPr>
          <p:cNvPr id="6" name="Screen Recording 2023-05-11 at 12.57.30">
            <a:hlinkClick r:id="" action="ppaction://media"/>
            <a:extLst>
              <a:ext uri="{FF2B5EF4-FFF2-40B4-BE49-F238E27FC236}">
                <a16:creationId xmlns:a16="http://schemas.microsoft.com/office/drawing/2014/main" id="{5D6992AE-87F2-A62D-78D7-7F2F63C09EF5}"/>
              </a:ext>
            </a:extLst>
          </p:cNvPr>
          <p:cNvPicPr>
            <a:picLocks noChangeAspect="1"/>
          </p:cNvPicPr>
          <p:nvPr>
            <a:videoFile r:link="rId2"/>
            <p:extLst>
              <p:ext uri="{DAA4B4D4-6D71-4841-9C94-3DE7FCFB9230}">
                <p14:media xmlns:p14="http://schemas.microsoft.com/office/powerpoint/2010/main" r:embed="rId1"/>
              </p:ext>
            </p:extLst>
          </p:nvPr>
        </p:nvPicPr>
        <p:blipFill>
          <a:blip r:embed="rId6">
            <a:lum bright="20000" contrast="40000"/>
          </a:blip>
          <a:stretch>
            <a:fillRect/>
          </a:stretch>
        </p:blipFill>
        <p:spPr>
          <a:xfrm>
            <a:off x="7631615" y="2695929"/>
            <a:ext cx="4374123" cy="3514266"/>
          </a:xfrm>
          <a:prstGeom prst="rect">
            <a:avLst/>
          </a:prstGeom>
        </p:spPr>
      </p:pic>
    </p:spTree>
    <p:extLst>
      <p:ext uri="{BB962C8B-B14F-4D97-AF65-F5344CB8AC3E}">
        <p14:creationId xmlns:p14="http://schemas.microsoft.com/office/powerpoint/2010/main" val="388107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4E3E-5932-D7D2-6FFD-EA3B83FA3380}"/>
              </a:ext>
            </a:extLst>
          </p:cNvPr>
          <p:cNvSpPr>
            <a:spLocks noGrp="1"/>
          </p:cNvSpPr>
          <p:nvPr>
            <p:ph type="title"/>
          </p:nvPr>
        </p:nvSpPr>
        <p:spPr/>
        <p:txBody>
          <a:bodyPr/>
          <a:lstStyle/>
          <a:p>
            <a:r>
              <a:rPr lang="en-ES" dirty="0"/>
              <a:t>Catalog Configuration Files</a:t>
            </a:r>
          </a:p>
        </p:txBody>
      </p:sp>
      <p:sp>
        <p:nvSpPr>
          <p:cNvPr id="3" name="Content Placeholder 2">
            <a:extLst>
              <a:ext uri="{FF2B5EF4-FFF2-40B4-BE49-F238E27FC236}">
                <a16:creationId xmlns:a16="http://schemas.microsoft.com/office/drawing/2014/main" id="{5EE12B0A-4217-F1A0-34D0-1C3AC7EDEE43}"/>
              </a:ext>
            </a:extLst>
          </p:cNvPr>
          <p:cNvSpPr>
            <a:spLocks noGrp="1"/>
          </p:cNvSpPr>
          <p:nvPr>
            <p:ph idx="1"/>
          </p:nvPr>
        </p:nvSpPr>
        <p:spPr>
          <a:xfrm>
            <a:off x="219600" y="882196"/>
            <a:ext cx="7781400" cy="5328000"/>
          </a:xfrm>
        </p:spPr>
        <p:txBody>
          <a:bodyPr/>
          <a:lstStyle/>
          <a:p>
            <a:pPr marL="285750" indent="-285750">
              <a:buFont typeface="Arial" panose="020B0604020202020204" pitchFamily="34" charset="0"/>
              <a:buChar char="•"/>
            </a:pPr>
            <a:r>
              <a:rPr lang="en-ES" dirty="0"/>
              <a:t>The scenario catalog file we have loaded points to a predifined set of catalog files loading the SPICE kernels and defining the spacecraft, but there are more catalog files that can be loaded. </a:t>
            </a:r>
          </a:p>
          <a:p>
            <a:pPr marL="285750" indent="-285750">
              <a:buFont typeface="Arial" panose="020B0604020202020204" pitchFamily="34" charset="0"/>
              <a:buChar char="•"/>
            </a:pPr>
            <a:r>
              <a:rPr lang="en-ES" dirty="0"/>
              <a:t>Under misc/cosmo/config we have the base catalogs to load:</a:t>
            </a:r>
          </a:p>
          <a:p>
            <a:pPr marL="1067076" lvl="1" indent="-285750">
              <a:buFont typeface="Arial" panose="020B0604020202020204" pitchFamily="34" charset="0"/>
              <a:buChar char="•"/>
            </a:pPr>
            <a:r>
              <a:rPr lang="en-ES" dirty="0">
                <a:solidFill>
                  <a:srgbClr val="C00000"/>
                </a:solidFill>
              </a:rPr>
              <a:t>spice_{mk_reference}*.json </a:t>
            </a:r>
            <a:r>
              <a:rPr lang="en-ES" dirty="0"/>
              <a:t>catalogs, to load the SPICE kernels</a:t>
            </a:r>
          </a:p>
          <a:p>
            <a:pPr marL="1067076" lvl="1" indent="-285750">
              <a:buFont typeface="Arial" panose="020B0604020202020204" pitchFamily="34" charset="0"/>
              <a:buChar char="•"/>
            </a:pPr>
            <a:r>
              <a:rPr lang="en-ES" dirty="0">
                <a:solidFill>
                  <a:srgbClr val="C00000"/>
                </a:solidFill>
              </a:rPr>
              <a:t>spacecraft_{missions}*_arcs.json </a:t>
            </a:r>
            <a:r>
              <a:rPr lang="en-ES" dirty="0"/>
              <a:t>catalogs define the bodies in the scene.</a:t>
            </a:r>
          </a:p>
        </p:txBody>
      </p:sp>
      <p:pic>
        <p:nvPicPr>
          <p:cNvPr id="4" name="Picture 3">
            <a:extLst>
              <a:ext uri="{FF2B5EF4-FFF2-40B4-BE49-F238E27FC236}">
                <a16:creationId xmlns:a16="http://schemas.microsoft.com/office/drawing/2014/main" id="{DD303DB1-943A-1BC5-4ACF-BCC9A4AD1A00}"/>
              </a:ext>
            </a:extLst>
          </p:cNvPr>
          <p:cNvPicPr>
            <a:picLocks noChangeAspect="1"/>
          </p:cNvPicPr>
          <p:nvPr/>
        </p:nvPicPr>
        <p:blipFill>
          <a:blip r:embed="rId2"/>
          <a:stretch>
            <a:fillRect/>
          </a:stretch>
        </p:blipFill>
        <p:spPr>
          <a:xfrm>
            <a:off x="8235302" y="1073149"/>
            <a:ext cx="3568700" cy="1511300"/>
          </a:xfrm>
          <a:prstGeom prst="rect">
            <a:avLst/>
          </a:prstGeom>
        </p:spPr>
      </p:pic>
      <p:pic>
        <p:nvPicPr>
          <p:cNvPr id="5" name="Picture 4">
            <a:extLst>
              <a:ext uri="{FF2B5EF4-FFF2-40B4-BE49-F238E27FC236}">
                <a16:creationId xmlns:a16="http://schemas.microsoft.com/office/drawing/2014/main" id="{8670177A-74E2-A46A-EA18-12896578B828}"/>
              </a:ext>
            </a:extLst>
          </p:cNvPr>
          <p:cNvPicPr>
            <a:picLocks noChangeAspect="1"/>
          </p:cNvPicPr>
          <p:nvPr/>
        </p:nvPicPr>
        <p:blipFill>
          <a:blip r:embed="rId3"/>
          <a:stretch>
            <a:fillRect/>
          </a:stretch>
        </p:blipFill>
        <p:spPr>
          <a:xfrm>
            <a:off x="8001000" y="2845707"/>
            <a:ext cx="3283527" cy="3364490"/>
          </a:xfrm>
          <a:prstGeom prst="rect">
            <a:avLst/>
          </a:prstGeom>
        </p:spPr>
      </p:pic>
      <p:pic>
        <p:nvPicPr>
          <p:cNvPr id="6" name="Picture 5">
            <a:extLst>
              <a:ext uri="{FF2B5EF4-FFF2-40B4-BE49-F238E27FC236}">
                <a16:creationId xmlns:a16="http://schemas.microsoft.com/office/drawing/2014/main" id="{19497226-64FC-8B1D-1B12-AE64F7F88ABF}"/>
              </a:ext>
            </a:extLst>
          </p:cNvPr>
          <p:cNvPicPr>
            <a:picLocks noChangeAspect="1"/>
          </p:cNvPicPr>
          <p:nvPr/>
        </p:nvPicPr>
        <p:blipFill>
          <a:blip r:embed="rId4"/>
          <a:stretch>
            <a:fillRect/>
          </a:stretch>
        </p:blipFill>
        <p:spPr>
          <a:xfrm>
            <a:off x="3735025" y="3160414"/>
            <a:ext cx="3933465" cy="3049782"/>
          </a:xfrm>
          <a:prstGeom prst="rect">
            <a:avLst/>
          </a:prstGeom>
        </p:spPr>
      </p:pic>
    </p:spTree>
    <p:extLst>
      <p:ext uri="{BB962C8B-B14F-4D97-AF65-F5344CB8AC3E}">
        <p14:creationId xmlns:p14="http://schemas.microsoft.com/office/powerpoint/2010/main" val="2568946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4E3E-5932-D7D2-6FFD-EA3B83FA3380}"/>
              </a:ext>
            </a:extLst>
          </p:cNvPr>
          <p:cNvSpPr>
            <a:spLocks noGrp="1"/>
          </p:cNvSpPr>
          <p:nvPr>
            <p:ph type="title"/>
          </p:nvPr>
        </p:nvSpPr>
        <p:spPr/>
        <p:txBody>
          <a:bodyPr/>
          <a:lstStyle/>
          <a:p>
            <a:r>
              <a:rPr lang="en-ES" dirty="0"/>
              <a:t>Spacecraft Catalog Files</a:t>
            </a:r>
          </a:p>
        </p:txBody>
      </p:sp>
      <p:sp>
        <p:nvSpPr>
          <p:cNvPr id="3" name="Content Placeholder 2">
            <a:extLst>
              <a:ext uri="{FF2B5EF4-FFF2-40B4-BE49-F238E27FC236}">
                <a16:creationId xmlns:a16="http://schemas.microsoft.com/office/drawing/2014/main" id="{5EE12B0A-4217-F1A0-34D0-1C3AC7EDEE43}"/>
              </a:ext>
            </a:extLst>
          </p:cNvPr>
          <p:cNvSpPr>
            <a:spLocks noGrp="1"/>
          </p:cNvSpPr>
          <p:nvPr>
            <p:ph idx="1"/>
          </p:nvPr>
        </p:nvSpPr>
        <p:spPr>
          <a:xfrm>
            <a:off x="219600" y="882196"/>
            <a:ext cx="11761118" cy="5328000"/>
          </a:xfrm>
        </p:spPr>
        <p:txBody>
          <a:bodyPr/>
          <a:lstStyle/>
          <a:p>
            <a:pPr marL="285750" indent="-285750">
              <a:buFont typeface="Arial" panose="020B0604020202020204" pitchFamily="34" charset="0"/>
              <a:buChar char="•"/>
            </a:pPr>
            <a:r>
              <a:rPr lang="en-ES" dirty="0"/>
              <a:t>We can have multiple arcs with different centers for the same body and multiple bodies in the same file. </a:t>
            </a:r>
          </a:p>
        </p:txBody>
      </p:sp>
      <p:pic>
        <p:nvPicPr>
          <p:cNvPr id="8" name="Picture 7">
            <a:extLst>
              <a:ext uri="{FF2B5EF4-FFF2-40B4-BE49-F238E27FC236}">
                <a16:creationId xmlns:a16="http://schemas.microsoft.com/office/drawing/2014/main" id="{192C3FB5-08C1-6F9C-85EB-5A8A05B83279}"/>
              </a:ext>
            </a:extLst>
          </p:cNvPr>
          <p:cNvPicPr>
            <a:picLocks noChangeAspect="1"/>
          </p:cNvPicPr>
          <p:nvPr/>
        </p:nvPicPr>
        <p:blipFill>
          <a:blip r:embed="rId2"/>
          <a:stretch>
            <a:fillRect/>
          </a:stretch>
        </p:blipFill>
        <p:spPr>
          <a:xfrm>
            <a:off x="1205340" y="1433944"/>
            <a:ext cx="4147162" cy="4828887"/>
          </a:xfrm>
          <a:prstGeom prst="rect">
            <a:avLst/>
          </a:prstGeom>
        </p:spPr>
      </p:pic>
      <p:pic>
        <p:nvPicPr>
          <p:cNvPr id="9" name="Picture 8">
            <a:extLst>
              <a:ext uri="{FF2B5EF4-FFF2-40B4-BE49-F238E27FC236}">
                <a16:creationId xmlns:a16="http://schemas.microsoft.com/office/drawing/2014/main" id="{DAA6CECB-DE9A-3C86-1A8F-334D08259320}"/>
              </a:ext>
            </a:extLst>
          </p:cNvPr>
          <p:cNvPicPr>
            <a:picLocks noChangeAspect="1"/>
          </p:cNvPicPr>
          <p:nvPr/>
        </p:nvPicPr>
        <p:blipFill>
          <a:blip r:embed="rId3"/>
          <a:stretch>
            <a:fillRect/>
          </a:stretch>
        </p:blipFill>
        <p:spPr>
          <a:xfrm>
            <a:off x="5610878" y="1422296"/>
            <a:ext cx="4635500" cy="4787900"/>
          </a:xfrm>
          <a:prstGeom prst="rect">
            <a:avLst/>
          </a:prstGeom>
        </p:spPr>
      </p:pic>
    </p:spTree>
    <p:extLst>
      <p:ext uri="{BB962C8B-B14F-4D97-AF65-F5344CB8AC3E}">
        <p14:creationId xmlns:p14="http://schemas.microsoft.com/office/powerpoint/2010/main" val="2772594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4E3E-5932-D7D2-6FFD-EA3B83FA3380}"/>
              </a:ext>
            </a:extLst>
          </p:cNvPr>
          <p:cNvSpPr>
            <a:spLocks noGrp="1"/>
          </p:cNvSpPr>
          <p:nvPr>
            <p:ph type="title"/>
          </p:nvPr>
        </p:nvSpPr>
        <p:spPr/>
        <p:txBody>
          <a:bodyPr/>
          <a:lstStyle/>
          <a:p>
            <a:r>
              <a:rPr lang="en-ES" dirty="0"/>
              <a:t>Spacecraft Catalog Files</a:t>
            </a:r>
          </a:p>
        </p:txBody>
      </p:sp>
      <p:sp>
        <p:nvSpPr>
          <p:cNvPr id="3" name="Content Placeholder 2">
            <a:extLst>
              <a:ext uri="{FF2B5EF4-FFF2-40B4-BE49-F238E27FC236}">
                <a16:creationId xmlns:a16="http://schemas.microsoft.com/office/drawing/2014/main" id="{5EE12B0A-4217-F1A0-34D0-1C3AC7EDEE43}"/>
              </a:ext>
            </a:extLst>
          </p:cNvPr>
          <p:cNvSpPr>
            <a:spLocks noGrp="1"/>
          </p:cNvSpPr>
          <p:nvPr>
            <p:ph idx="1"/>
          </p:nvPr>
        </p:nvSpPr>
        <p:spPr>
          <a:xfrm>
            <a:off x="219600" y="882196"/>
            <a:ext cx="5235627" cy="5328000"/>
          </a:xfrm>
        </p:spPr>
        <p:txBody>
          <a:bodyPr/>
          <a:lstStyle/>
          <a:p>
            <a:pPr marL="285750" indent="-285750">
              <a:buFont typeface="Arial" panose="020B0604020202020204" pitchFamily="34" charset="0"/>
              <a:buChar char="•"/>
            </a:pPr>
            <a:r>
              <a:rPr lang="en-ES" dirty="0"/>
              <a:t>Object label and trajectory visual aspect can be configured</a:t>
            </a:r>
          </a:p>
        </p:txBody>
      </p:sp>
      <p:pic>
        <p:nvPicPr>
          <p:cNvPr id="4" name="Picture 3">
            <a:extLst>
              <a:ext uri="{FF2B5EF4-FFF2-40B4-BE49-F238E27FC236}">
                <a16:creationId xmlns:a16="http://schemas.microsoft.com/office/drawing/2014/main" id="{1E1354C4-0B1A-C1BF-68BB-ED12EF00150F}"/>
              </a:ext>
            </a:extLst>
          </p:cNvPr>
          <p:cNvPicPr>
            <a:picLocks noChangeAspect="1"/>
          </p:cNvPicPr>
          <p:nvPr/>
        </p:nvPicPr>
        <p:blipFill>
          <a:blip r:embed="rId2"/>
          <a:stretch>
            <a:fillRect/>
          </a:stretch>
        </p:blipFill>
        <p:spPr>
          <a:xfrm>
            <a:off x="1319574" y="1811482"/>
            <a:ext cx="3289300" cy="4038600"/>
          </a:xfrm>
          <a:prstGeom prst="rect">
            <a:avLst/>
          </a:prstGeom>
        </p:spPr>
      </p:pic>
      <p:pic>
        <p:nvPicPr>
          <p:cNvPr id="6" name="Picture 5">
            <a:extLst>
              <a:ext uri="{FF2B5EF4-FFF2-40B4-BE49-F238E27FC236}">
                <a16:creationId xmlns:a16="http://schemas.microsoft.com/office/drawing/2014/main" id="{A3EA82CA-D8DA-F910-427B-C549CA7D64F8}"/>
              </a:ext>
            </a:extLst>
          </p:cNvPr>
          <p:cNvPicPr>
            <a:picLocks noChangeAspect="1"/>
          </p:cNvPicPr>
          <p:nvPr/>
        </p:nvPicPr>
        <p:blipFill>
          <a:blip r:embed="rId3"/>
          <a:stretch>
            <a:fillRect/>
          </a:stretch>
        </p:blipFill>
        <p:spPr>
          <a:xfrm>
            <a:off x="6037082" y="1811482"/>
            <a:ext cx="4432300" cy="3733800"/>
          </a:xfrm>
          <a:prstGeom prst="rect">
            <a:avLst/>
          </a:prstGeom>
        </p:spPr>
      </p:pic>
      <p:sp>
        <p:nvSpPr>
          <p:cNvPr id="7" name="Content Placeholder 2">
            <a:extLst>
              <a:ext uri="{FF2B5EF4-FFF2-40B4-BE49-F238E27FC236}">
                <a16:creationId xmlns:a16="http://schemas.microsoft.com/office/drawing/2014/main" id="{7FDCE952-F42D-BACF-77AD-9570ABAC1A6B}"/>
              </a:ext>
            </a:extLst>
          </p:cNvPr>
          <p:cNvSpPr txBox="1">
            <a:spLocks/>
          </p:cNvSpPr>
          <p:nvPr/>
        </p:nvSpPr>
        <p:spPr bwMode="auto">
          <a:xfrm>
            <a:off x="5708848" y="882196"/>
            <a:ext cx="5235627"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chemeClr val="tx1"/>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chemeClr val="tx1"/>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chemeClr val="tx1"/>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chemeClr val="tx1"/>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chemeClr val="tx1"/>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Arial" panose="020B0604020202020204" pitchFamily="34" charset="0"/>
              <a:buChar char="•"/>
            </a:pPr>
            <a:r>
              <a:rPr lang="en-ES" kern="0" dirty="0"/>
              <a:t>Time Switched geometry for MMO before and after appendix deployment</a:t>
            </a:r>
          </a:p>
        </p:txBody>
      </p:sp>
    </p:spTree>
    <p:extLst>
      <p:ext uri="{BB962C8B-B14F-4D97-AF65-F5344CB8AC3E}">
        <p14:creationId xmlns:p14="http://schemas.microsoft.com/office/powerpoint/2010/main" val="911609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4E3E-5932-D7D2-6FFD-EA3B83FA3380}"/>
              </a:ext>
            </a:extLst>
          </p:cNvPr>
          <p:cNvSpPr>
            <a:spLocks noGrp="1"/>
          </p:cNvSpPr>
          <p:nvPr>
            <p:ph type="title"/>
          </p:nvPr>
        </p:nvSpPr>
        <p:spPr/>
        <p:txBody>
          <a:bodyPr/>
          <a:lstStyle/>
          <a:p>
            <a:r>
              <a:rPr lang="en-ES" dirty="0"/>
              <a:t>Spacecraft Catalog Files</a:t>
            </a:r>
          </a:p>
        </p:txBody>
      </p:sp>
      <p:sp>
        <p:nvSpPr>
          <p:cNvPr id="3" name="Content Placeholder 2">
            <a:extLst>
              <a:ext uri="{FF2B5EF4-FFF2-40B4-BE49-F238E27FC236}">
                <a16:creationId xmlns:a16="http://schemas.microsoft.com/office/drawing/2014/main" id="{5EE12B0A-4217-F1A0-34D0-1C3AC7EDEE43}"/>
              </a:ext>
            </a:extLst>
          </p:cNvPr>
          <p:cNvSpPr>
            <a:spLocks noGrp="1"/>
          </p:cNvSpPr>
          <p:nvPr>
            <p:ph idx="1"/>
          </p:nvPr>
        </p:nvSpPr>
        <p:spPr>
          <a:xfrm>
            <a:off x="219600" y="882196"/>
            <a:ext cx="11761118" cy="5328000"/>
          </a:xfrm>
        </p:spPr>
        <p:txBody>
          <a:bodyPr/>
          <a:lstStyle/>
          <a:p>
            <a:pPr marL="285750" indent="-285750">
              <a:buFont typeface="Arial" panose="020B0604020202020204" pitchFamily="34" charset="0"/>
              <a:buChar char="•"/>
            </a:pPr>
            <a:r>
              <a:rPr lang="en-ES" dirty="0"/>
              <a:t>In these files we define:</a:t>
            </a:r>
          </a:p>
          <a:p>
            <a:pPr marL="1067076" lvl="1" indent="-285750">
              <a:buFont typeface="Arial" panose="020B0604020202020204" pitchFamily="34" charset="0"/>
              <a:buChar char="•"/>
            </a:pPr>
            <a:r>
              <a:rPr lang="en-ES" dirty="0"/>
              <a:t>The body target and center (observer) and body fixed frame</a:t>
            </a:r>
          </a:p>
          <a:p>
            <a:pPr marL="1067076" lvl="1" indent="-285750">
              <a:buFont typeface="Arial" panose="020B0604020202020204" pitchFamily="34" charset="0"/>
              <a:buChar char="•"/>
            </a:pPr>
            <a:r>
              <a:rPr lang="en-ES" dirty="0"/>
              <a:t>The body geometry: Mesh/DSK, Globe, Ring, Particle System, Keplerian Swarm, Time Switched</a:t>
            </a:r>
          </a:p>
          <a:p>
            <a:pPr marL="1643521" lvl="2" indent="-285750">
              <a:buFont typeface="Arial" panose="020B0604020202020204" pitchFamily="34" charset="0"/>
              <a:buChar char="•"/>
            </a:pPr>
            <a:r>
              <a:rPr lang="en-ES" dirty="0"/>
              <a:t>Scale and Offset</a:t>
            </a:r>
          </a:p>
          <a:p>
            <a:pPr marL="1067076" lvl="1" indent="-285750">
              <a:buFont typeface="Arial" panose="020B0604020202020204" pitchFamily="34" charset="0"/>
              <a:buChar char="•"/>
            </a:pPr>
            <a:r>
              <a:rPr lang="en-ES" dirty="0"/>
              <a:t>Label and Trajectory plot options. </a:t>
            </a:r>
          </a:p>
          <a:p>
            <a:pPr marL="1067076" lvl="1" indent="-285750">
              <a:buFont typeface="Arial" panose="020B0604020202020204" pitchFamily="34" charset="0"/>
              <a:buChar char="•"/>
            </a:pPr>
            <a:endParaRPr lang="en-ES" dirty="0"/>
          </a:p>
        </p:txBody>
      </p:sp>
      <p:pic>
        <p:nvPicPr>
          <p:cNvPr id="4" name="Picture 3" descr="A picture containing space, aurora, astronomical object, light&#10;&#10;Description automatically generated">
            <a:extLst>
              <a:ext uri="{FF2B5EF4-FFF2-40B4-BE49-F238E27FC236}">
                <a16:creationId xmlns:a16="http://schemas.microsoft.com/office/drawing/2014/main" id="{C2BBD2C1-BFF2-D370-73C9-B9274C0CD664}"/>
              </a:ext>
            </a:extLst>
          </p:cNvPr>
          <p:cNvPicPr>
            <a:picLocks noChangeAspect="1"/>
          </p:cNvPicPr>
          <p:nvPr/>
        </p:nvPicPr>
        <p:blipFill rotWithShape="1">
          <a:blip r:embed="rId2">
            <a:extLst>
              <a:ext uri="{28A0092B-C50C-407E-A947-70E740481C1C}">
                <a14:useLocalDpi xmlns:a14="http://schemas.microsoft.com/office/drawing/2010/main" val="0"/>
              </a:ext>
            </a:extLst>
          </a:blip>
          <a:srcRect l="7891" r="18061"/>
          <a:stretch/>
        </p:blipFill>
        <p:spPr>
          <a:xfrm>
            <a:off x="3911644" y="3079260"/>
            <a:ext cx="3087756" cy="2862118"/>
          </a:xfrm>
          <a:prstGeom prst="rect">
            <a:avLst/>
          </a:prstGeom>
        </p:spPr>
      </p:pic>
      <p:pic>
        <p:nvPicPr>
          <p:cNvPr id="5" name="Picture 4">
            <a:extLst>
              <a:ext uri="{FF2B5EF4-FFF2-40B4-BE49-F238E27FC236}">
                <a16:creationId xmlns:a16="http://schemas.microsoft.com/office/drawing/2014/main" id="{35DEFC56-25A7-2191-B3E5-4604F75A83B1}"/>
              </a:ext>
            </a:extLst>
          </p:cNvPr>
          <p:cNvPicPr>
            <a:picLocks noChangeAspect="1"/>
          </p:cNvPicPr>
          <p:nvPr/>
        </p:nvPicPr>
        <p:blipFill>
          <a:blip r:embed="rId3"/>
          <a:stretch>
            <a:fillRect/>
          </a:stretch>
        </p:blipFill>
        <p:spPr>
          <a:xfrm>
            <a:off x="416266" y="3079260"/>
            <a:ext cx="3298712" cy="2862118"/>
          </a:xfrm>
          <a:prstGeom prst="rect">
            <a:avLst/>
          </a:prstGeom>
        </p:spPr>
      </p:pic>
      <p:pic>
        <p:nvPicPr>
          <p:cNvPr id="6" name="Picture 5">
            <a:extLst>
              <a:ext uri="{FF2B5EF4-FFF2-40B4-BE49-F238E27FC236}">
                <a16:creationId xmlns:a16="http://schemas.microsoft.com/office/drawing/2014/main" id="{F13C8188-FE66-DD0E-6C82-ECB74D24A8F0}"/>
              </a:ext>
            </a:extLst>
          </p:cNvPr>
          <p:cNvPicPr>
            <a:picLocks noChangeAspect="1"/>
          </p:cNvPicPr>
          <p:nvPr/>
        </p:nvPicPr>
        <p:blipFill>
          <a:blip r:embed="rId4"/>
          <a:stretch>
            <a:fillRect/>
          </a:stretch>
        </p:blipFill>
        <p:spPr>
          <a:xfrm>
            <a:off x="7196066" y="3079261"/>
            <a:ext cx="4847279" cy="2896544"/>
          </a:xfrm>
          <a:prstGeom prst="rect">
            <a:avLst/>
          </a:prstGeom>
        </p:spPr>
      </p:pic>
    </p:spTree>
    <p:extLst>
      <p:ext uri="{BB962C8B-B14F-4D97-AF65-F5344CB8AC3E}">
        <p14:creationId xmlns:p14="http://schemas.microsoft.com/office/powerpoint/2010/main" val="2540822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3190C-308B-8ED7-6EF0-3E9C54D0041E}"/>
              </a:ext>
            </a:extLst>
          </p:cNvPr>
          <p:cNvSpPr>
            <a:spLocks noGrp="1"/>
          </p:cNvSpPr>
          <p:nvPr>
            <p:ph type="title"/>
          </p:nvPr>
        </p:nvSpPr>
        <p:spPr/>
        <p:txBody>
          <a:bodyPr/>
          <a:lstStyle/>
          <a:p>
            <a:r>
              <a:rPr lang="en-ES" dirty="0"/>
              <a:t>Sensor Catalog Files</a:t>
            </a:r>
          </a:p>
        </p:txBody>
      </p:sp>
      <p:sp>
        <p:nvSpPr>
          <p:cNvPr id="3" name="Content Placeholder 2">
            <a:extLst>
              <a:ext uri="{FF2B5EF4-FFF2-40B4-BE49-F238E27FC236}">
                <a16:creationId xmlns:a16="http://schemas.microsoft.com/office/drawing/2014/main" id="{FF7CB036-8BDC-4D5A-D5EE-A7831E10B7E7}"/>
              </a:ext>
            </a:extLst>
          </p:cNvPr>
          <p:cNvSpPr>
            <a:spLocks noGrp="1"/>
          </p:cNvSpPr>
          <p:nvPr>
            <p:ph idx="1"/>
          </p:nvPr>
        </p:nvSpPr>
        <p:spPr/>
        <p:txBody>
          <a:bodyPr/>
          <a:lstStyle/>
          <a:p>
            <a:pPr marL="285750" indent="-285750">
              <a:buFont typeface="Arial" panose="020B0604020202020204" pitchFamily="34" charset="0"/>
              <a:buChar char="•"/>
            </a:pPr>
            <a:r>
              <a:rPr lang="en-ES" dirty="0"/>
              <a:t>For every sensor defined in the I</a:t>
            </a:r>
            <a:r>
              <a:rPr lang="en-GB" dirty="0" err="1"/>
              <a:t>nstrument</a:t>
            </a:r>
            <a:r>
              <a:rPr lang="en-GB" dirty="0"/>
              <a:t> Kernels, there is a corresponding </a:t>
            </a:r>
            <a:r>
              <a:rPr lang="en-GB" b="1" dirty="0">
                <a:solidFill>
                  <a:srgbClr val="C00000"/>
                </a:solidFill>
              </a:rPr>
              <a:t>sensor </a:t>
            </a:r>
            <a:r>
              <a:rPr lang="en-GB" b="1" dirty="0" err="1">
                <a:solidFill>
                  <a:srgbClr val="C00000"/>
                </a:solidFill>
              </a:rPr>
              <a:t>catalog</a:t>
            </a:r>
            <a:r>
              <a:rPr lang="en-GB" dirty="0"/>
              <a:t> file under:</a:t>
            </a:r>
          </a:p>
          <a:p>
            <a:pPr marL="1067076" lvl="1" indent="-285750">
              <a:buFont typeface="Arial" panose="020B0604020202020204" pitchFamily="34" charset="0"/>
              <a:buChar char="•"/>
            </a:pPr>
            <a:r>
              <a:rPr lang="en-GB" dirty="0" err="1"/>
              <a:t>misc</a:t>
            </a:r>
            <a:r>
              <a:rPr lang="en-GB" dirty="0"/>
              <a:t>/</a:t>
            </a:r>
            <a:r>
              <a:rPr lang="en-GB" dirty="0" err="1"/>
              <a:t>cosmo</a:t>
            </a:r>
            <a:r>
              <a:rPr lang="en-GB" dirty="0"/>
              <a:t>/sensors              if anything is missing, let us know!</a:t>
            </a:r>
            <a:endParaRPr lang="en-ES" dirty="0"/>
          </a:p>
        </p:txBody>
      </p:sp>
      <p:pic>
        <p:nvPicPr>
          <p:cNvPr id="5" name="Picture 4">
            <a:extLst>
              <a:ext uri="{FF2B5EF4-FFF2-40B4-BE49-F238E27FC236}">
                <a16:creationId xmlns:a16="http://schemas.microsoft.com/office/drawing/2014/main" id="{8DC39E3F-DF2F-39E6-EF01-9A6F36025D14}"/>
              </a:ext>
            </a:extLst>
          </p:cNvPr>
          <p:cNvPicPr>
            <a:picLocks noChangeAspect="1"/>
          </p:cNvPicPr>
          <p:nvPr/>
        </p:nvPicPr>
        <p:blipFill>
          <a:blip r:embed="rId2"/>
          <a:stretch>
            <a:fillRect/>
          </a:stretch>
        </p:blipFill>
        <p:spPr>
          <a:xfrm>
            <a:off x="8180" y="1723632"/>
            <a:ext cx="4075963" cy="4486564"/>
          </a:xfrm>
          <a:prstGeom prst="rect">
            <a:avLst/>
          </a:prstGeom>
        </p:spPr>
      </p:pic>
      <p:pic>
        <p:nvPicPr>
          <p:cNvPr id="6" name="Picture 5">
            <a:extLst>
              <a:ext uri="{FF2B5EF4-FFF2-40B4-BE49-F238E27FC236}">
                <a16:creationId xmlns:a16="http://schemas.microsoft.com/office/drawing/2014/main" id="{09C92447-B9D3-2D61-B098-972F308128BB}"/>
              </a:ext>
            </a:extLst>
          </p:cNvPr>
          <p:cNvPicPr>
            <a:picLocks noChangeAspect="1"/>
          </p:cNvPicPr>
          <p:nvPr/>
        </p:nvPicPr>
        <p:blipFill>
          <a:blip r:embed="rId3"/>
          <a:stretch>
            <a:fillRect/>
          </a:stretch>
        </p:blipFill>
        <p:spPr>
          <a:xfrm>
            <a:off x="4052970" y="1723632"/>
            <a:ext cx="4116592" cy="4640695"/>
          </a:xfrm>
          <a:prstGeom prst="rect">
            <a:avLst/>
          </a:prstGeom>
        </p:spPr>
      </p:pic>
      <p:pic>
        <p:nvPicPr>
          <p:cNvPr id="7" name="Picture 6">
            <a:extLst>
              <a:ext uri="{FF2B5EF4-FFF2-40B4-BE49-F238E27FC236}">
                <a16:creationId xmlns:a16="http://schemas.microsoft.com/office/drawing/2014/main" id="{DF7DBA0E-8646-567D-5FD0-2429BA6B6327}"/>
              </a:ext>
            </a:extLst>
          </p:cNvPr>
          <p:cNvPicPr>
            <a:picLocks noChangeAspect="1"/>
          </p:cNvPicPr>
          <p:nvPr/>
        </p:nvPicPr>
        <p:blipFill>
          <a:blip r:embed="rId4"/>
          <a:stretch>
            <a:fillRect/>
          </a:stretch>
        </p:blipFill>
        <p:spPr>
          <a:xfrm>
            <a:off x="8018685" y="1723632"/>
            <a:ext cx="4116593" cy="4221901"/>
          </a:xfrm>
          <a:prstGeom prst="rect">
            <a:avLst/>
          </a:prstGeom>
        </p:spPr>
      </p:pic>
    </p:spTree>
    <p:extLst>
      <p:ext uri="{BB962C8B-B14F-4D97-AF65-F5344CB8AC3E}">
        <p14:creationId xmlns:p14="http://schemas.microsoft.com/office/powerpoint/2010/main" val="4058074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3190C-308B-8ED7-6EF0-3E9C54D0041E}"/>
              </a:ext>
            </a:extLst>
          </p:cNvPr>
          <p:cNvSpPr>
            <a:spLocks noGrp="1"/>
          </p:cNvSpPr>
          <p:nvPr>
            <p:ph type="title"/>
          </p:nvPr>
        </p:nvSpPr>
        <p:spPr/>
        <p:txBody>
          <a:bodyPr/>
          <a:lstStyle/>
          <a:p>
            <a:r>
              <a:rPr lang="en-ES" dirty="0"/>
              <a:t>Sensor Catalog Files</a:t>
            </a:r>
          </a:p>
        </p:txBody>
      </p:sp>
      <p:sp>
        <p:nvSpPr>
          <p:cNvPr id="3" name="Content Placeholder 2">
            <a:extLst>
              <a:ext uri="{FF2B5EF4-FFF2-40B4-BE49-F238E27FC236}">
                <a16:creationId xmlns:a16="http://schemas.microsoft.com/office/drawing/2014/main" id="{FF7CB036-8BDC-4D5A-D5EE-A7831E10B7E7}"/>
              </a:ext>
            </a:extLst>
          </p:cNvPr>
          <p:cNvSpPr>
            <a:spLocks noGrp="1"/>
          </p:cNvSpPr>
          <p:nvPr>
            <p:ph idx="1"/>
          </p:nvPr>
        </p:nvSpPr>
        <p:spPr>
          <a:xfrm>
            <a:off x="219600" y="882196"/>
            <a:ext cx="11764800" cy="1232354"/>
          </a:xfrm>
        </p:spPr>
        <p:txBody>
          <a:bodyPr/>
          <a:lstStyle/>
          <a:p>
            <a:pPr marL="285750" indent="-285750">
              <a:buFont typeface="Arial" panose="020B0604020202020204" pitchFamily="34" charset="0"/>
              <a:buChar char="•"/>
            </a:pPr>
            <a:r>
              <a:rPr lang="en-ES" dirty="0"/>
              <a:t>It is possible to visualize the Field-of-view of the instruments defined in the Instrument Kernels (IK) of the SPICE Kernel Dataset </a:t>
            </a:r>
          </a:p>
          <a:p>
            <a:pPr marL="285750" indent="-285750">
              <a:buFont typeface="Arial" panose="020B0604020202020204" pitchFamily="34" charset="0"/>
              <a:buChar char="•"/>
            </a:pPr>
            <a:r>
              <a:rPr lang="en-GB" dirty="0"/>
              <a:t>bc_mtm_mcam_v05.ti</a:t>
            </a:r>
            <a:endParaRPr lang="en-ES" dirty="0"/>
          </a:p>
        </p:txBody>
      </p:sp>
      <p:pic>
        <p:nvPicPr>
          <p:cNvPr id="4" name="Picture 3">
            <a:extLst>
              <a:ext uri="{FF2B5EF4-FFF2-40B4-BE49-F238E27FC236}">
                <a16:creationId xmlns:a16="http://schemas.microsoft.com/office/drawing/2014/main" id="{F6E73A15-7C05-8585-9DEF-0B668EC25D66}"/>
              </a:ext>
            </a:extLst>
          </p:cNvPr>
          <p:cNvPicPr>
            <a:picLocks noChangeAspect="1"/>
          </p:cNvPicPr>
          <p:nvPr/>
        </p:nvPicPr>
        <p:blipFill>
          <a:blip r:embed="rId2"/>
          <a:stretch>
            <a:fillRect/>
          </a:stretch>
        </p:blipFill>
        <p:spPr>
          <a:xfrm>
            <a:off x="266600" y="2114550"/>
            <a:ext cx="3900155" cy="2049066"/>
          </a:xfrm>
          <a:prstGeom prst="rect">
            <a:avLst/>
          </a:prstGeom>
        </p:spPr>
      </p:pic>
      <p:pic>
        <p:nvPicPr>
          <p:cNvPr id="5" name="Picture 4">
            <a:extLst>
              <a:ext uri="{FF2B5EF4-FFF2-40B4-BE49-F238E27FC236}">
                <a16:creationId xmlns:a16="http://schemas.microsoft.com/office/drawing/2014/main" id="{E0A7EA4F-22CE-806C-EE0F-32FA1E1CBAB8}"/>
              </a:ext>
            </a:extLst>
          </p:cNvPr>
          <p:cNvPicPr>
            <a:picLocks noChangeAspect="1"/>
          </p:cNvPicPr>
          <p:nvPr/>
        </p:nvPicPr>
        <p:blipFill rotWithShape="1">
          <a:blip r:embed="rId3"/>
          <a:srcRect b="39913"/>
          <a:stretch/>
        </p:blipFill>
        <p:spPr>
          <a:xfrm>
            <a:off x="4740892" y="2114550"/>
            <a:ext cx="3218544" cy="3873388"/>
          </a:xfrm>
          <a:prstGeom prst="rect">
            <a:avLst/>
          </a:prstGeom>
        </p:spPr>
      </p:pic>
      <p:pic>
        <p:nvPicPr>
          <p:cNvPr id="6" name="Picture 5">
            <a:extLst>
              <a:ext uri="{FF2B5EF4-FFF2-40B4-BE49-F238E27FC236}">
                <a16:creationId xmlns:a16="http://schemas.microsoft.com/office/drawing/2014/main" id="{D754E081-7A81-1988-7B12-8231056726BA}"/>
              </a:ext>
            </a:extLst>
          </p:cNvPr>
          <p:cNvPicPr>
            <a:picLocks noChangeAspect="1"/>
          </p:cNvPicPr>
          <p:nvPr/>
        </p:nvPicPr>
        <p:blipFill rotWithShape="1">
          <a:blip r:embed="rId3"/>
          <a:srcRect t="59435" b="-4379"/>
          <a:stretch/>
        </p:blipFill>
        <p:spPr>
          <a:xfrm>
            <a:off x="8105210" y="2339837"/>
            <a:ext cx="3218544" cy="2897153"/>
          </a:xfrm>
          <a:prstGeom prst="rect">
            <a:avLst/>
          </a:prstGeom>
        </p:spPr>
      </p:pic>
      <p:sp>
        <p:nvSpPr>
          <p:cNvPr id="7" name="Content Placeholder 2">
            <a:extLst>
              <a:ext uri="{FF2B5EF4-FFF2-40B4-BE49-F238E27FC236}">
                <a16:creationId xmlns:a16="http://schemas.microsoft.com/office/drawing/2014/main" id="{C11B2AB9-D3E2-4D37-64EF-5819CBE4DF4D}"/>
              </a:ext>
            </a:extLst>
          </p:cNvPr>
          <p:cNvSpPr txBox="1">
            <a:spLocks/>
          </p:cNvSpPr>
          <p:nvPr/>
        </p:nvSpPr>
        <p:spPr bwMode="auto">
          <a:xfrm>
            <a:off x="4740892" y="1606304"/>
            <a:ext cx="5733144" cy="81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chemeClr val="tx1"/>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chemeClr val="tx1"/>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chemeClr val="tx1"/>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chemeClr val="tx1"/>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chemeClr val="tx1"/>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Arial" panose="020B0604020202020204" pitchFamily="34" charset="0"/>
              <a:buChar char="•"/>
            </a:pPr>
            <a:r>
              <a:rPr lang="en-GB" kern="0" dirty="0"/>
              <a:t>sensor_BEPIC_MTM_MCAM3-EARTH.json</a:t>
            </a:r>
            <a:endParaRPr lang="en-ES" kern="0" dirty="0"/>
          </a:p>
        </p:txBody>
      </p:sp>
    </p:spTree>
    <p:extLst>
      <p:ext uri="{BB962C8B-B14F-4D97-AF65-F5344CB8AC3E}">
        <p14:creationId xmlns:p14="http://schemas.microsoft.com/office/powerpoint/2010/main" val="4183736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ACEB8-A659-5AF0-9DDC-72AEBE08CC75}"/>
              </a:ext>
            </a:extLst>
          </p:cNvPr>
          <p:cNvSpPr>
            <a:spLocks noGrp="1"/>
          </p:cNvSpPr>
          <p:nvPr>
            <p:ph type="title"/>
          </p:nvPr>
        </p:nvSpPr>
        <p:spPr/>
        <p:txBody>
          <a:bodyPr/>
          <a:lstStyle/>
          <a:p>
            <a:r>
              <a:rPr lang="en-ES" dirty="0"/>
              <a:t>Class Introduction</a:t>
            </a:r>
          </a:p>
        </p:txBody>
      </p:sp>
      <p:sp>
        <p:nvSpPr>
          <p:cNvPr id="3" name="Content Placeholder 2">
            <a:extLst>
              <a:ext uri="{FF2B5EF4-FFF2-40B4-BE49-F238E27FC236}">
                <a16:creationId xmlns:a16="http://schemas.microsoft.com/office/drawing/2014/main" id="{21EA42D9-DE21-6B30-8367-72BA7CFBD513}"/>
              </a:ext>
            </a:extLst>
          </p:cNvPr>
          <p:cNvSpPr>
            <a:spLocks noGrp="1"/>
          </p:cNvSpPr>
          <p:nvPr>
            <p:ph idx="1"/>
          </p:nvPr>
        </p:nvSpPr>
        <p:spPr/>
        <p:txBody>
          <a:bodyPr/>
          <a:lstStyle/>
          <a:p>
            <a:pPr marL="285750" indent="-285750">
              <a:buFont typeface="Arial" panose="020B0604020202020204" pitchFamily="34" charset="0"/>
              <a:buChar char="•"/>
            </a:pPr>
            <a:r>
              <a:rPr lang="en-GB" dirty="0"/>
              <a:t>NAIF offers for public use a </a:t>
            </a:r>
            <a:r>
              <a:rPr lang="en-GB" b="1" dirty="0"/>
              <a:t>SPICE-enhanced</a:t>
            </a:r>
            <a:r>
              <a:rPr lang="en-GB" dirty="0"/>
              <a:t> version of the visualization tool Cosmographia. </a:t>
            </a:r>
          </a:p>
          <a:p>
            <a:pPr marL="1067076" lvl="1" indent="-285750">
              <a:buFont typeface="Arial" panose="020B0604020202020204" pitchFamily="34" charset="0"/>
              <a:buChar char="•"/>
            </a:pPr>
            <a:r>
              <a:rPr lang="en-GB" dirty="0"/>
              <a:t>Available for Windows, Mac and Linux. </a:t>
            </a:r>
          </a:p>
          <a:p>
            <a:endParaRPr lang="en-GB" dirty="0"/>
          </a:p>
          <a:p>
            <a:pPr marL="285750" indent="-285750">
              <a:buFont typeface="Arial" panose="020B0604020202020204" pitchFamily="34" charset="0"/>
              <a:buChar char="•"/>
            </a:pPr>
            <a:r>
              <a:rPr lang="en-GB" dirty="0"/>
              <a:t>This is an interactive tool used to produce </a:t>
            </a:r>
            <a:r>
              <a:rPr lang="en-GB" b="1" dirty="0"/>
              <a:t>3D visualizations </a:t>
            </a:r>
            <a:r>
              <a:rPr lang="en-GB" dirty="0"/>
              <a:t>of:</a:t>
            </a:r>
          </a:p>
          <a:p>
            <a:pPr marL="1067076" lvl="1" indent="-285750">
              <a:buFont typeface="Arial" panose="020B0604020202020204" pitchFamily="34" charset="0"/>
              <a:buChar char="•"/>
            </a:pPr>
            <a:r>
              <a:rPr lang="en-GB" dirty="0"/>
              <a:t>Planets; moons; asteroids; comets; ephemerides, sizes and shape models</a:t>
            </a:r>
          </a:p>
          <a:p>
            <a:pPr marL="1067076" lvl="1" indent="-285750">
              <a:buFont typeface="Arial" panose="020B0604020202020204" pitchFamily="34" charset="0"/>
              <a:buChar char="•"/>
            </a:pPr>
            <a:r>
              <a:rPr lang="en-GB" dirty="0"/>
              <a:t>Spacecraft trajectories and orientations </a:t>
            </a:r>
          </a:p>
          <a:p>
            <a:pPr marL="1067076" lvl="1" indent="-285750">
              <a:buFont typeface="Arial" panose="020B0604020202020204" pitchFamily="34" charset="0"/>
              <a:buChar char="•"/>
            </a:pPr>
            <a:r>
              <a:rPr lang="en-GB" dirty="0"/>
              <a:t>Instrument field-of-views and footprints </a:t>
            </a:r>
          </a:p>
          <a:p>
            <a:pPr lvl="1"/>
            <a:endParaRPr lang="en-GB" dirty="0"/>
          </a:p>
          <a:p>
            <a:pPr marL="285750" indent="-285750">
              <a:buFont typeface="Arial" panose="020B0604020202020204" pitchFamily="34" charset="0"/>
              <a:buChar char="•"/>
            </a:pPr>
            <a:r>
              <a:rPr lang="en-GB" dirty="0"/>
              <a:t>Cosmographia has many user controls, allowing one to manage what and how is displayed, the point of view position and aperture, how fast the animation progresses and more. </a:t>
            </a:r>
          </a:p>
          <a:p>
            <a:endParaRPr lang="en-GB" dirty="0"/>
          </a:p>
          <a:p>
            <a:pPr marL="285750" indent="-285750">
              <a:buFont typeface="Arial" panose="020B0604020202020204" pitchFamily="34" charset="0"/>
              <a:buChar char="•"/>
            </a:pPr>
            <a:r>
              <a:rPr lang="en-GB" dirty="0"/>
              <a:t>The </a:t>
            </a:r>
            <a:r>
              <a:rPr lang="en-GB" b="1" dirty="0"/>
              <a:t>ESA SPICE Service provides the setup and instructions </a:t>
            </a:r>
            <a:r>
              <a:rPr lang="en-GB" dirty="0"/>
              <a:t>to load the SPICE supported ESA Missions in Cosmographia.</a:t>
            </a:r>
            <a:endParaRPr lang="en-ES" dirty="0"/>
          </a:p>
        </p:txBody>
      </p:sp>
    </p:spTree>
    <p:extLst>
      <p:ext uri="{BB962C8B-B14F-4D97-AF65-F5344CB8AC3E}">
        <p14:creationId xmlns:p14="http://schemas.microsoft.com/office/powerpoint/2010/main" val="3956398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E725F-ABD8-5804-384D-CF7A13EF5525}"/>
              </a:ext>
            </a:extLst>
          </p:cNvPr>
          <p:cNvSpPr>
            <a:spLocks noGrp="1"/>
          </p:cNvSpPr>
          <p:nvPr>
            <p:ph type="title"/>
          </p:nvPr>
        </p:nvSpPr>
        <p:spPr/>
        <p:txBody>
          <a:bodyPr/>
          <a:lstStyle/>
          <a:p>
            <a:r>
              <a:rPr lang="en-ES" dirty="0"/>
              <a:t>Sensor Catalog Files</a:t>
            </a:r>
          </a:p>
        </p:txBody>
      </p:sp>
      <p:sp>
        <p:nvSpPr>
          <p:cNvPr id="3" name="Content Placeholder 2">
            <a:extLst>
              <a:ext uri="{FF2B5EF4-FFF2-40B4-BE49-F238E27FC236}">
                <a16:creationId xmlns:a16="http://schemas.microsoft.com/office/drawing/2014/main" id="{A90AACBB-B7ED-FF1B-A618-CE2A9DA7FF3D}"/>
              </a:ext>
            </a:extLst>
          </p:cNvPr>
          <p:cNvSpPr>
            <a:spLocks noGrp="1"/>
          </p:cNvSpPr>
          <p:nvPr>
            <p:ph idx="1"/>
          </p:nvPr>
        </p:nvSpPr>
        <p:spPr/>
        <p:txBody>
          <a:bodyPr/>
          <a:lstStyle/>
          <a:p>
            <a:endParaRPr lang="en-ES"/>
          </a:p>
        </p:txBody>
      </p:sp>
      <p:pic>
        <p:nvPicPr>
          <p:cNvPr id="4" name="Picture 3">
            <a:extLst>
              <a:ext uri="{FF2B5EF4-FFF2-40B4-BE49-F238E27FC236}">
                <a16:creationId xmlns:a16="http://schemas.microsoft.com/office/drawing/2014/main" id="{CD69374E-7DB5-B7CE-85D1-DECB4523198E}"/>
              </a:ext>
            </a:extLst>
          </p:cNvPr>
          <p:cNvPicPr>
            <a:picLocks noChangeAspect="1"/>
          </p:cNvPicPr>
          <p:nvPr/>
        </p:nvPicPr>
        <p:blipFill>
          <a:blip r:embed="rId2"/>
          <a:stretch>
            <a:fillRect/>
          </a:stretch>
        </p:blipFill>
        <p:spPr>
          <a:xfrm>
            <a:off x="114806" y="955963"/>
            <a:ext cx="5433938" cy="5254233"/>
          </a:xfrm>
          <a:prstGeom prst="rect">
            <a:avLst/>
          </a:prstGeom>
        </p:spPr>
      </p:pic>
      <p:pic>
        <p:nvPicPr>
          <p:cNvPr id="5" name="Picture 4">
            <a:extLst>
              <a:ext uri="{FF2B5EF4-FFF2-40B4-BE49-F238E27FC236}">
                <a16:creationId xmlns:a16="http://schemas.microsoft.com/office/drawing/2014/main" id="{933FA6A5-51C4-175E-110E-119771631600}"/>
              </a:ext>
            </a:extLst>
          </p:cNvPr>
          <p:cNvPicPr>
            <a:picLocks noChangeAspect="1"/>
          </p:cNvPicPr>
          <p:nvPr/>
        </p:nvPicPr>
        <p:blipFill>
          <a:blip r:embed="rId3"/>
          <a:stretch>
            <a:fillRect/>
          </a:stretch>
        </p:blipFill>
        <p:spPr>
          <a:xfrm>
            <a:off x="5716555" y="977982"/>
            <a:ext cx="6463324" cy="5232214"/>
          </a:xfrm>
          <a:prstGeom prst="rect">
            <a:avLst/>
          </a:prstGeom>
        </p:spPr>
      </p:pic>
    </p:spTree>
    <p:extLst>
      <p:ext uri="{BB962C8B-B14F-4D97-AF65-F5344CB8AC3E}">
        <p14:creationId xmlns:p14="http://schemas.microsoft.com/office/powerpoint/2010/main" val="4271002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E725F-ABD8-5804-384D-CF7A13EF5525}"/>
              </a:ext>
            </a:extLst>
          </p:cNvPr>
          <p:cNvSpPr>
            <a:spLocks noGrp="1"/>
          </p:cNvSpPr>
          <p:nvPr>
            <p:ph type="title"/>
          </p:nvPr>
        </p:nvSpPr>
        <p:spPr/>
        <p:txBody>
          <a:bodyPr/>
          <a:lstStyle/>
          <a:p>
            <a:r>
              <a:rPr lang="en-ES" dirty="0"/>
              <a:t>Sensor Catalog Files</a:t>
            </a:r>
          </a:p>
        </p:txBody>
      </p:sp>
      <p:sp>
        <p:nvSpPr>
          <p:cNvPr id="3" name="Content Placeholder 2">
            <a:extLst>
              <a:ext uri="{FF2B5EF4-FFF2-40B4-BE49-F238E27FC236}">
                <a16:creationId xmlns:a16="http://schemas.microsoft.com/office/drawing/2014/main" id="{A90AACBB-B7ED-FF1B-A618-CE2A9DA7FF3D}"/>
              </a:ext>
            </a:extLst>
          </p:cNvPr>
          <p:cNvSpPr>
            <a:spLocks noGrp="1"/>
          </p:cNvSpPr>
          <p:nvPr>
            <p:ph idx="1"/>
          </p:nvPr>
        </p:nvSpPr>
        <p:spPr/>
        <p:txBody>
          <a:bodyPr/>
          <a:lstStyle/>
          <a:p>
            <a:pPr marL="285750" indent="-285750">
              <a:buFont typeface="Arial" panose="020B0604020202020204" pitchFamily="34" charset="0"/>
              <a:buChar char="•"/>
            </a:pPr>
            <a:r>
              <a:rPr lang="en-ES" dirty="0"/>
              <a:t>It is possible to display the boresight of the loaded sensor by typing its name in the Find Object menu </a:t>
            </a:r>
          </a:p>
        </p:txBody>
      </p:sp>
      <p:pic>
        <p:nvPicPr>
          <p:cNvPr id="6" name="Picture 5">
            <a:extLst>
              <a:ext uri="{FF2B5EF4-FFF2-40B4-BE49-F238E27FC236}">
                <a16:creationId xmlns:a16="http://schemas.microsoft.com/office/drawing/2014/main" id="{93ECF24D-86E7-E866-3AA2-FCDBE047B1DB}"/>
              </a:ext>
            </a:extLst>
          </p:cNvPr>
          <p:cNvPicPr>
            <a:picLocks noChangeAspect="1"/>
          </p:cNvPicPr>
          <p:nvPr/>
        </p:nvPicPr>
        <p:blipFill>
          <a:blip r:embed="rId2"/>
          <a:stretch>
            <a:fillRect/>
          </a:stretch>
        </p:blipFill>
        <p:spPr>
          <a:xfrm>
            <a:off x="869301" y="1658381"/>
            <a:ext cx="4232141" cy="4317423"/>
          </a:xfrm>
          <a:prstGeom prst="rect">
            <a:avLst/>
          </a:prstGeom>
        </p:spPr>
      </p:pic>
      <p:pic>
        <p:nvPicPr>
          <p:cNvPr id="7" name="Picture 6">
            <a:extLst>
              <a:ext uri="{FF2B5EF4-FFF2-40B4-BE49-F238E27FC236}">
                <a16:creationId xmlns:a16="http://schemas.microsoft.com/office/drawing/2014/main" id="{82307F87-FB7B-4EE6-904D-26168BE4F057}"/>
              </a:ext>
            </a:extLst>
          </p:cNvPr>
          <p:cNvPicPr>
            <a:picLocks noChangeAspect="1"/>
          </p:cNvPicPr>
          <p:nvPr/>
        </p:nvPicPr>
        <p:blipFill>
          <a:blip r:embed="rId3"/>
          <a:stretch>
            <a:fillRect/>
          </a:stretch>
        </p:blipFill>
        <p:spPr>
          <a:xfrm>
            <a:off x="5751143" y="1658381"/>
            <a:ext cx="4317648" cy="4317648"/>
          </a:xfrm>
          <a:prstGeom prst="rect">
            <a:avLst/>
          </a:prstGeom>
        </p:spPr>
      </p:pic>
      <p:sp>
        <p:nvSpPr>
          <p:cNvPr id="8" name="Rectangle 7">
            <a:extLst>
              <a:ext uri="{FF2B5EF4-FFF2-40B4-BE49-F238E27FC236}">
                <a16:creationId xmlns:a16="http://schemas.microsoft.com/office/drawing/2014/main" id="{85F75A2A-92AD-799A-68C6-5997C0CE6EE6}"/>
              </a:ext>
            </a:extLst>
          </p:cNvPr>
          <p:cNvSpPr/>
          <p:nvPr/>
        </p:nvSpPr>
        <p:spPr>
          <a:xfrm>
            <a:off x="3709555" y="4873336"/>
            <a:ext cx="1132609" cy="44680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2769764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EEF7D-BCAB-317C-96FA-CEDDB64A52B7}"/>
              </a:ext>
            </a:extLst>
          </p:cNvPr>
          <p:cNvSpPr>
            <a:spLocks noGrp="1"/>
          </p:cNvSpPr>
          <p:nvPr>
            <p:ph type="title"/>
          </p:nvPr>
        </p:nvSpPr>
        <p:spPr/>
        <p:txBody>
          <a:bodyPr/>
          <a:lstStyle/>
          <a:p>
            <a:r>
              <a:rPr lang="en-ES" dirty="0"/>
              <a:t>Sensor Catalog Files</a:t>
            </a:r>
          </a:p>
        </p:txBody>
      </p:sp>
      <p:pic>
        <p:nvPicPr>
          <p:cNvPr id="6" name="Content Placeholder 5">
            <a:extLst>
              <a:ext uri="{FF2B5EF4-FFF2-40B4-BE49-F238E27FC236}">
                <a16:creationId xmlns:a16="http://schemas.microsoft.com/office/drawing/2014/main" id="{B6EAEB2B-1818-AEDB-0073-3DEA9AF6146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946415" y="955963"/>
            <a:ext cx="5327650" cy="5327650"/>
          </a:xfrm>
        </p:spPr>
      </p:pic>
      <p:pic>
        <p:nvPicPr>
          <p:cNvPr id="7" name="Screen Recording 2023-11-27 at 10.11.43">
            <a:hlinkClick r:id="" action="ppaction://media"/>
            <a:extLst>
              <a:ext uri="{FF2B5EF4-FFF2-40B4-BE49-F238E27FC236}">
                <a16:creationId xmlns:a16="http://schemas.microsoft.com/office/drawing/2014/main" id="{AEC1F617-777C-1AE0-DED9-1E06717477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6000" y="955963"/>
            <a:ext cx="5327650" cy="5338773"/>
          </a:xfrm>
          <a:prstGeom prst="rect">
            <a:avLst/>
          </a:prstGeom>
        </p:spPr>
      </p:pic>
    </p:spTree>
    <p:extLst>
      <p:ext uri="{BB962C8B-B14F-4D97-AF65-F5344CB8AC3E}">
        <p14:creationId xmlns:p14="http://schemas.microsoft.com/office/powerpoint/2010/main" val="202906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42F8-F1B4-DBF8-D6D3-BA34DE1F69C2}"/>
              </a:ext>
            </a:extLst>
          </p:cNvPr>
          <p:cNvSpPr>
            <a:spLocks noGrp="1"/>
          </p:cNvSpPr>
          <p:nvPr>
            <p:ph type="title"/>
          </p:nvPr>
        </p:nvSpPr>
        <p:spPr/>
        <p:txBody>
          <a:bodyPr/>
          <a:lstStyle/>
          <a:p>
            <a:r>
              <a:rPr lang="en-ES" dirty="0"/>
              <a:t>Observation Catalog Files</a:t>
            </a:r>
          </a:p>
        </p:txBody>
      </p:sp>
      <p:sp>
        <p:nvSpPr>
          <p:cNvPr id="3" name="Content Placeholder 2">
            <a:extLst>
              <a:ext uri="{FF2B5EF4-FFF2-40B4-BE49-F238E27FC236}">
                <a16:creationId xmlns:a16="http://schemas.microsoft.com/office/drawing/2014/main" id="{666D86DA-F067-AEAC-2C12-8C68155933FE}"/>
              </a:ext>
            </a:extLst>
          </p:cNvPr>
          <p:cNvSpPr>
            <a:spLocks noGrp="1"/>
          </p:cNvSpPr>
          <p:nvPr>
            <p:ph idx="1"/>
          </p:nvPr>
        </p:nvSpPr>
        <p:spPr/>
        <p:txBody>
          <a:bodyPr/>
          <a:lstStyle/>
          <a:p>
            <a:pPr marL="285750" indent="-285750">
              <a:buFont typeface="Arial" panose="020B0604020202020204" pitchFamily="34" charset="0"/>
              <a:buChar char="•"/>
            </a:pPr>
            <a:r>
              <a:rPr lang="en-ES" dirty="0"/>
              <a:t>Once a sensor catalog has been loaded, the instrument is defined in the Cosmographia scene. </a:t>
            </a:r>
          </a:p>
          <a:p>
            <a:pPr marL="285750" indent="-285750">
              <a:buFont typeface="Arial" panose="020B0604020202020204" pitchFamily="34" charset="0"/>
              <a:buChar char="•"/>
            </a:pPr>
            <a:r>
              <a:rPr lang="en-ES" dirty="0"/>
              <a:t>It is possible now to visualize the footprint of the instrument on a given target with the </a:t>
            </a:r>
            <a:r>
              <a:rPr lang="en-ES" b="1" dirty="0">
                <a:solidFill>
                  <a:srgbClr val="C00000"/>
                </a:solidFill>
              </a:rPr>
              <a:t>observation catalog</a:t>
            </a:r>
          </a:p>
          <a:p>
            <a:pPr marL="285750" indent="-285750">
              <a:buFont typeface="Arial" panose="020B0604020202020204" pitchFamily="34" charset="0"/>
              <a:buChar char="•"/>
            </a:pPr>
            <a:r>
              <a:rPr lang="en-ES" altLang="en-US" dirty="0"/>
              <a:t>These are located under:</a:t>
            </a:r>
          </a:p>
          <a:p>
            <a:pPr marL="1067076" lvl="1" indent="-285750">
              <a:buFont typeface="Arial" panose="020B0604020202020204" pitchFamily="34" charset="0"/>
              <a:buChar char="•"/>
            </a:pPr>
            <a:r>
              <a:rPr lang="en-ES" altLang="en-US" dirty="0"/>
              <a:t>misc/cosmo/observations</a:t>
            </a:r>
          </a:p>
          <a:p>
            <a:pPr marL="1067076" lvl="1" indent="-285750">
              <a:buFont typeface="Arial" panose="020B0604020202020204" pitchFamily="34" charset="0"/>
              <a:buChar char="•"/>
            </a:pPr>
            <a:endParaRPr lang="en-ES" altLang="en-US" dirty="0"/>
          </a:p>
          <a:p>
            <a:pPr marL="1067076" lvl="1" indent="-285750">
              <a:buFont typeface="Arial" panose="020B0604020202020204" pitchFamily="34" charset="0"/>
              <a:buChar char="•"/>
            </a:pPr>
            <a:endParaRPr lang="en-ES" altLang="en-US" dirty="0"/>
          </a:p>
          <a:p>
            <a:pPr marL="1067076" lvl="1" indent="-285750">
              <a:buFont typeface="Arial" panose="020B0604020202020204" pitchFamily="34" charset="0"/>
              <a:buChar char="•"/>
            </a:pPr>
            <a:endParaRPr lang="en-ES" altLang="en-US" dirty="0"/>
          </a:p>
          <a:p>
            <a:pPr marL="1067076" lvl="1" indent="-285750">
              <a:buFont typeface="Arial" panose="020B0604020202020204" pitchFamily="34" charset="0"/>
              <a:buChar char="•"/>
            </a:pPr>
            <a:endParaRPr lang="en-ES" altLang="en-US" dirty="0"/>
          </a:p>
          <a:p>
            <a:pPr marL="285750" indent="-285750">
              <a:buFont typeface="Arial" panose="020B0604020202020204" pitchFamily="34" charset="0"/>
              <a:buChar char="•"/>
            </a:pPr>
            <a:r>
              <a:rPr lang="en-ES" altLang="en-US" dirty="0"/>
              <a:t>If there is a one-to-one correspondance between sensor catalog and instrument sensor, there may be multiple observation catalogs for a given instrument, each of them for different use cases. </a:t>
            </a:r>
          </a:p>
          <a:p>
            <a:pPr marL="285750" indent="-285750">
              <a:buFont typeface="Arial" panose="020B0604020202020204" pitchFamily="34" charset="0"/>
              <a:buChar char="•"/>
            </a:pPr>
            <a:r>
              <a:rPr lang="en-ES" altLang="en-US" dirty="0"/>
              <a:t>NOTE: remember to always load the sensor catalog before the observation catalog, otherwise you will get an error </a:t>
            </a:r>
          </a:p>
          <a:p>
            <a:pPr marL="285750" indent="-285750">
              <a:buFont typeface="Arial" panose="020B0604020202020204" pitchFamily="34" charset="0"/>
              <a:buChar char="•"/>
            </a:pPr>
            <a:endParaRPr lang="en-ES" dirty="0"/>
          </a:p>
        </p:txBody>
      </p:sp>
      <p:pic>
        <p:nvPicPr>
          <p:cNvPr id="4" name="Picture 3">
            <a:extLst>
              <a:ext uri="{FF2B5EF4-FFF2-40B4-BE49-F238E27FC236}">
                <a16:creationId xmlns:a16="http://schemas.microsoft.com/office/drawing/2014/main" id="{89F23D95-905F-1771-495C-863CA0F7EE40}"/>
              </a:ext>
            </a:extLst>
          </p:cNvPr>
          <p:cNvPicPr>
            <a:picLocks noChangeAspect="1"/>
          </p:cNvPicPr>
          <p:nvPr/>
        </p:nvPicPr>
        <p:blipFill>
          <a:blip r:embed="rId2"/>
          <a:stretch>
            <a:fillRect/>
          </a:stretch>
        </p:blipFill>
        <p:spPr>
          <a:xfrm>
            <a:off x="2158928" y="2436091"/>
            <a:ext cx="4229100" cy="1549400"/>
          </a:xfrm>
          <a:prstGeom prst="rect">
            <a:avLst/>
          </a:prstGeom>
        </p:spPr>
      </p:pic>
      <p:pic>
        <p:nvPicPr>
          <p:cNvPr id="5" name="Picture 4">
            <a:extLst>
              <a:ext uri="{FF2B5EF4-FFF2-40B4-BE49-F238E27FC236}">
                <a16:creationId xmlns:a16="http://schemas.microsoft.com/office/drawing/2014/main" id="{574A7542-1C7F-1DDD-19D9-B890874738BB}"/>
              </a:ext>
            </a:extLst>
          </p:cNvPr>
          <p:cNvPicPr>
            <a:picLocks noChangeAspect="1"/>
          </p:cNvPicPr>
          <p:nvPr/>
        </p:nvPicPr>
        <p:blipFill>
          <a:blip r:embed="rId3"/>
          <a:stretch>
            <a:fillRect/>
          </a:stretch>
        </p:blipFill>
        <p:spPr>
          <a:xfrm>
            <a:off x="3377044" y="5019992"/>
            <a:ext cx="4671219" cy="1352400"/>
          </a:xfrm>
          <a:prstGeom prst="rect">
            <a:avLst/>
          </a:prstGeom>
        </p:spPr>
      </p:pic>
    </p:spTree>
    <p:extLst>
      <p:ext uri="{BB962C8B-B14F-4D97-AF65-F5344CB8AC3E}">
        <p14:creationId xmlns:p14="http://schemas.microsoft.com/office/powerpoint/2010/main" val="3815418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42F8-F1B4-DBF8-D6D3-BA34DE1F69C2}"/>
              </a:ext>
            </a:extLst>
          </p:cNvPr>
          <p:cNvSpPr>
            <a:spLocks noGrp="1"/>
          </p:cNvSpPr>
          <p:nvPr>
            <p:ph type="title"/>
          </p:nvPr>
        </p:nvSpPr>
        <p:spPr/>
        <p:txBody>
          <a:bodyPr/>
          <a:lstStyle/>
          <a:p>
            <a:r>
              <a:rPr lang="en-ES" dirty="0"/>
              <a:t>Observation Catalog Files</a:t>
            </a:r>
          </a:p>
        </p:txBody>
      </p:sp>
      <p:pic>
        <p:nvPicPr>
          <p:cNvPr id="8" name="Picture 7">
            <a:extLst>
              <a:ext uri="{FF2B5EF4-FFF2-40B4-BE49-F238E27FC236}">
                <a16:creationId xmlns:a16="http://schemas.microsoft.com/office/drawing/2014/main" id="{78622315-5F61-A96D-633F-B06B351D5D96}"/>
              </a:ext>
            </a:extLst>
          </p:cNvPr>
          <p:cNvPicPr>
            <a:picLocks noChangeAspect="1"/>
          </p:cNvPicPr>
          <p:nvPr/>
        </p:nvPicPr>
        <p:blipFill>
          <a:blip r:embed="rId2"/>
          <a:stretch>
            <a:fillRect/>
          </a:stretch>
        </p:blipFill>
        <p:spPr>
          <a:xfrm>
            <a:off x="7722959" y="914399"/>
            <a:ext cx="4112286" cy="5445697"/>
          </a:xfrm>
          <a:prstGeom prst="rect">
            <a:avLst/>
          </a:prstGeom>
        </p:spPr>
      </p:pic>
      <p:pic>
        <p:nvPicPr>
          <p:cNvPr id="10" name="Picture 9">
            <a:extLst>
              <a:ext uri="{FF2B5EF4-FFF2-40B4-BE49-F238E27FC236}">
                <a16:creationId xmlns:a16="http://schemas.microsoft.com/office/drawing/2014/main" id="{EAF3094E-2FC8-8331-4E4F-F2E8D11D8724}"/>
              </a:ext>
            </a:extLst>
          </p:cNvPr>
          <p:cNvPicPr>
            <a:picLocks noChangeAspect="1"/>
          </p:cNvPicPr>
          <p:nvPr/>
        </p:nvPicPr>
        <p:blipFill>
          <a:blip r:embed="rId3"/>
          <a:stretch>
            <a:fillRect/>
          </a:stretch>
        </p:blipFill>
        <p:spPr>
          <a:xfrm>
            <a:off x="102728" y="914399"/>
            <a:ext cx="3794964" cy="5295797"/>
          </a:xfrm>
          <a:prstGeom prst="rect">
            <a:avLst/>
          </a:prstGeom>
        </p:spPr>
      </p:pic>
      <p:pic>
        <p:nvPicPr>
          <p:cNvPr id="11" name="Picture 10">
            <a:extLst>
              <a:ext uri="{FF2B5EF4-FFF2-40B4-BE49-F238E27FC236}">
                <a16:creationId xmlns:a16="http://schemas.microsoft.com/office/drawing/2014/main" id="{0C0540D4-51AB-9337-CEFB-20C96A1BECEC}"/>
              </a:ext>
            </a:extLst>
          </p:cNvPr>
          <p:cNvPicPr>
            <a:picLocks noChangeAspect="1"/>
          </p:cNvPicPr>
          <p:nvPr/>
        </p:nvPicPr>
        <p:blipFill rotWithShape="1">
          <a:blip r:embed="rId4"/>
          <a:srcRect b="37947"/>
          <a:stretch/>
        </p:blipFill>
        <p:spPr>
          <a:xfrm>
            <a:off x="3976824" y="914399"/>
            <a:ext cx="3714342" cy="4010892"/>
          </a:xfrm>
          <a:prstGeom prst="rect">
            <a:avLst/>
          </a:prstGeom>
        </p:spPr>
      </p:pic>
      <p:sp>
        <p:nvSpPr>
          <p:cNvPr id="12" name="Rectangle 11">
            <a:extLst>
              <a:ext uri="{FF2B5EF4-FFF2-40B4-BE49-F238E27FC236}">
                <a16:creationId xmlns:a16="http://schemas.microsoft.com/office/drawing/2014/main" id="{72E22B00-3D49-2B32-4591-5D2F45520094}"/>
              </a:ext>
            </a:extLst>
          </p:cNvPr>
          <p:cNvSpPr/>
          <p:nvPr/>
        </p:nvSpPr>
        <p:spPr>
          <a:xfrm>
            <a:off x="4468091" y="1818409"/>
            <a:ext cx="1818409" cy="17664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solidFill>
                <a:schemeClr val="accent1"/>
              </a:solidFill>
            </a:endParaRPr>
          </a:p>
        </p:txBody>
      </p:sp>
      <p:cxnSp>
        <p:nvCxnSpPr>
          <p:cNvPr id="14" name="Elbow Connector 13">
            <a:extLst>
              <a:ext uri="{FF2B5EF4-FFF2-40B4-BE49-F238E27FC236}">
                <a16:creationId xmlns:a16="http://schemas.microsoft.com/office/drawing/2014/main" id="{3B0C23C9-CD27-ABD0-2769-B74D881A83C6}"/>
              </a:ext>
            </a:extLst>
          </p:cNvPr>
          <p:cNvCxnSpPr>
            <a:cxnSpLocks/>
          </p:cNvCxnSpPr>
          <p:nvPr/>
        </p:nvCxnSpPr>
        <p:spPr>
          <a:xfrm>
            <a:off x="6380018" y="1901536"/>
            <a:ext cx="2140527" cy="1672937"/>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712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42F8-F1B4-DBF8-D6D3-BA34DE1F69C2}"/>
              </a:ext>
            </a:extLst>
          </p:cNvPr>
          <p:cNvSpPr>
            <a:spLocks noGrp="1"/>
          </p:cNvSpPr>
          <p:nvPr>
            <p:ph type="title"/>
          </p:nvPr>
        </p:nvSpPr>
        <p:spPr/>
        <p:txBody>
          <a:bodyPr/>
          <a:lstStyle/>
          <a:p>
            <a:r>
              <a:rPr lang="en-ES" dirty="0"/>
              <a:t>Observation Catalog Files</a:t>
            </a:r>
          </a:p>
        </p:txBody>
      </p:sp>
      <p:pic>
        <p:nvPicPr>
          <p:cNvPr id="7" name="Screen Recording 2023-11-27 at 10.46.53">
            <a:hlinkClick r:id="" action="ppaction://media"/>
            <a:extLst>
              <a:ext uri="{FF2B5EF4-FFF2-40B4-BE49-F238E27FC236}">
                <a16:creationId xmlns:a16="http://schemas.microsoft.com/office/drawing/2014/main" id="{E13CDD54-F969-2C34-5587-EF82ECEAC2B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398751" y="986559"/>
            <a:ext cx="5316537" cy="5327650"/>
          </a:xfrm>
        </p:spPr>
      </p:pic>
      <p:pic>
        <p:nvPicPr>
          <p:cNvPr id="8" name="Screen Recording 2023-11-27 at 10.47.36">
            <a:hlinkClick r:id="" action="ppaction://media"/>
            <a:extLst>
              <a:ext uri="{FF2B5EF4-FFF2-40B4-BE49-F238E27FC236}">
                <a16:creationId xmlns:a16="http://schemas.microsoft.com/office/drawing/2014/main" id="{39A64FC1-7B5D-12A6-3FA0-D1618650BE7E}"/>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290397" y="986573"/>
            <a:ext cx="5316537" cy="5327636"/>
          </a:xfrm>
          <a:prstGeom prst="rect">
            <a:avLst/>
          </a:prstGeom>
        </p:spPr>
      </p:pic>
    </p:spTree>
    <p:extLst>
      <p:ext uri="{BB962C8B-B14F-4D97-AF65-F5344CB8AC3E}">
        <p14:creationId xmlns:p14="http://schemas.microsoft.com/office/powerpoint/2010/main" val="198994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5" fill="hold"/>
                                        <p:tgtEl>
                                          <p:spTgt spid="7"/>
                                        </p:tgtEl>
                                      </p:cBhvr>
                                    </p:cmd>
                                  </p:childTnLst>
                                </p:cTn>
                              </p:par>
                            </p:childTnLst>
                          </p:cTn>
                        </p:par>
                        <p:par>
                          <p:cTn id="7" fill="hold">
                            <p:stCondLst>
                              <p:cond delay="9635"/>
                            </p:stCondLst>
                            <p:childTnLst>
                              <p:par>
                                <p:cTn id="8" presetID="1" presetClass="mediacall" presetSubtype="0" fill="hold" nodeType="afterEffect">
                                  <p:stCondLst>
                                    <p:cond delay="0"/>
                                  </p:stCondLst>
                                  <p:childTnLst>
                                    <p:cmd type="call" cmd="playFrom(0.0)">
                                      <p:cBhvr>
                                        <p:cTn id="9" dur="78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repeatCount="indefinite"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42F8-F1B4-DBF8-D6D3-BA34DE1F69C2}"/>
              </a:ext>
            </a:extLst>
          </p:cNvPr>
          <p:cNvSpPr>
            <a:spLocks noGrp="1"/>
          </p:cNvSpPr>
          <p:nvPr>
            <p:ph type="title"/>
          </p:nvPr>
        </p:nvSpPr>
        <p:spPr/>
        <p:txBody>
          <a:bodyPr/>
          <a:lstStyle/>
          <a:p>
            <a:r>
              <a:rPr lang="en-ES" dirty="0"/>
              <a:t>Shape Models and DSKs</a:t>
            </a:r>
          </a:p>
        </p:txBody>
      </p:sp>
      <p:sp>
        <p:nvSpPr>
          <p:cNvPr id="3" name="Content Placeholder 2">
            <a:extLst>
              <a:ext uri="{FF2B5EF4-FFF2-40B4-BE49-F238E27FC236}">
                <a16:creationId xmlns:a16="http://schemas.microsoft.com/office/drawing/2014/main" id="{666D86DA-F067-AEAC-2C12-8C68155933FE}"/>
              </a:ext>
            </a:extLst>
          </p:cNvPr>
          <p:cNvSpPr>
            <a:spLocks noGrp="1"/>
          </p:cNvSpPr>
          <p:nvPr>
            <p:ph idx="1"/>
          </p:nvPr>
        </p:nvSpPr>
        <p:spPr/>
        <p:txBody>
          <a:bodyPr/>
          <a:lstStyle/>
          <a:p>
            <a:pPr marL="285750" indent="-285750">
              <a:buFont typeface="Arial" panose="020B0604020202020204" pitchFamily="34" charset="0"/>
              <a:buChar char="•"/>
            </a:pPr>
            <a:r>
              <a:rPr lang="en-ES" dirty="0"/>
              <a:t>For some missions, there are shape models avaialable different than the loaded by default.</a:t>
            </a:r>
          </a:p>
          <a:p>
            <a:pPr marL="285750" indent="-285750">
              <a:buFont typeface="Arial" panose="020B0604020202020204" pitchFamily="34" charset="0"/>
              <a:buChar char="•"/>
            </a:pPr>
            <a:r>
              <a:rPr lang="en-ES" dirty="0"/>
              <a:t>In some cases the models are quite heavy or intended for a specific use case.</a:t>
            </a:r>
          </a:p>
          <a:p>
            <a:pPr marL="285750" indent="-285750">
              <a:buFont typeface="Arial" panose="020B0604020202020204" pitchFamily="34" charset="0"/>
              <a:buChar char="•"/>
            </a:pPr>
            <a:r>
              <a:rPr lang="en-ES" dirty="0"/>
              <a:t>These are spacecraft catalog files and are available in:</a:t>
            </a:r>
          </a:p>
          <a:p>
            <a:pPr marL="1067076" lvl="1" indent="-285750">
              <a:buFont typeface="Arial" panose="020B0604020202020204" pitchFamily="34" charset="0"/>
              <a:buChar char="•"/>
            </a:pPr>
            <a:r>
              <a:rPr lang="en-ES" dirty="0"/>
              <a:t>misc/cosmo/config</a:t>
            </a:r>
          </a:p>
        </p:txBody>
      </p:sp>
      <p:pic>
        <p:nvPicPr>
          <p:cNvPr id="6" name="Picture 5">
            <a:extLst>
              <a:ext uri="{FF2B5EF4-FFF2-40B4-BE49-F238E27FC236}">
                <a16:creationId xmlns:a16="http://schemas.microsoft.com/office/drawing/2014/main" id="{BCC6BB05-D0E6-A6D5-6A81-761EC4DFB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623" y="2493816"/>
            <a:ext cx="5223725" cy="3582555"/>
          </a:xfrm>
          <a:prstGeom prst="rect">
            <a:avLst/>
          </a:prstGeom>
        </p:spPr>
      </p:pic>
      <p:pic>
        <p:nvPicPr>
          <p:cNvPr id="8" name="Picture 7">
            <a:extLst>
              <a:ext uri="{FF2B5EF4-FFF2-40B4-BE49-F238E27FC236}">
                <a16:creationId xmlns:a16="http://schemas.microsoft.com/office/drawing/2014/main" id="{B86FBA6B-58BF-3EE0-7D90-0C754E362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455" y="2379154"/>
            <a:ext cx="6300283" cy="3596650"/>
          </a:xfrm>
          <a:prstGeom prst="rect">
            <a:avLst/>
          </a:prstGeom>
        </p:spPr>
      </p:pic>
    </p:spTree>
    <p:extLst>
      <p:ext uri="{BB962C8B-B14F-4D97-AF65-F5344CB8AC3E}">
        <p14:creationId xmlns:p14="http://schemas.microsoft.com/office/powerpoint/2010/main" val="3229972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42F8-F1B4-DBF8-D6D3-BA34DE1F69C2}"/>
              </a:ext>
            </a:extLst>
          </p:cNvPr>
          <p:cNvSpPr>
            <a:spLocks noGrp="1"/>
          </p:cNvSpPr>
          <p:nvPr>
            <p:ph type="title"/>
          </p:nvPr>
        </p:nvSpPr>
        <p:spPr/>
        <p:txBody>
          <a:bodyPr/>
          <a:lstStyle/>
          <a:p>
            <a:r>
              <a:rPr lang="en-ES" dirty="0"/>
              <a:t>Shape Models and DSKs</a:t>
            </a:r>
          </a:p>
        </p:txBody>
      </p:sp>
      <p:pic>
        <p:nvPicPr>
          <p:cNvPr id="4" name="Content Placeholder 3">
            <a:extLst>
              <a:ext uri="{FF2B5EF4-FFF2-40B4-BE49-F238E27FC236}">
                <a16:creationId xmlns:a16="http://schemas.microsoft.com/office/drawing/2014/main" id="{CBBA6FFB-EE08-27EB-030F-7ACB72B902C1}"/>
              </a:ext>
            </a:extLst>
          </p:cNvPr>
          <p:cNvPicPr>
            <a:picLocks noGrp="1" noChangeAspect="1"/>
          </p:cNvPicPr>
          <p:nvPr>
            <p:ph idx="1"/>
          </p:nvPr>
        </p:nvPicPr>
        <p:blipFill>
          <a:blip r:embed="rId2"/>
          <a:stretch>
            <a:fillRect/>
          </a:stretch>
        </p:blipFill>
        <p:spPr>
          <a:xfrm>
            <a:off x="216000" y="996950"/>
            <a:ext cx="5922364" cy="5327650"/>
          </a:xfrm>
          <a:prstGeom prst="rect">
            <a:avLst/>
          </a:prstGeom>
        </p:spPr>
      </p:pic>
      <p:pic>
        <p:nvPicPr>
          <p:cNvPr id="7" name="Picture 6">
            <a:extLst>
              <a:ext uri="{FF2B5EF4-FFF2-40B4-BE49-F238E27FC236}">
                <a16:creationId xmlns:a16="http://schemas.microsoft.com/office/drawing/2014/main" id="{4B8FADBB-BC2E-2C3F-818C-F510D6DDE272}"/>
              </a:ext>
            </a:extLst>
          </p:cNvPr>
          <p:cNvPicPr>
            <a:picLocks noChangeAspect="1"/>
          </p:cNvPicPr>
          <p:nvPr/>
        </p:nvPicPr>
        <p:blipFill>
          <a:blip r:embed="rId3"/>
          <a:stretch>
            <a:fillRect/>
          </a:stretch>
        </p:blipFill>
        <p:spPr>
          <a:xfrm>
            <a:off x="6255327" y="996950"/>
            <a:ext cx="5237018" cy="5326540"/>
          </a:xfrm>
          <a:prstGeom prst="rect">
            <a:avLst/>
          </a:prstGeom>
        </p:spPr>
      </p:pic>
    </p:spTree>
    <p:extLst>
      <p:ext uri="{BB962C8B-B14F-4D97-AF65-F5344CB8AC3E}">
        <p14:creationId xmlns:p14="http://schemas.microsoft.com/office/powerpoint/2010/main" val="88542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0179-B04D-B2BC-F958-D0F810B2C32E}"/>
              </a:ext>
            </a:extLst>
          </p:cNvPr>
          <p:cNvSpPr>
            <a:spLocks noGrp="1"/>
          </p:cNvSpPr>
          <p:nvPr>
            <p:ph type="title"/>
          </p:nvPr>
        </p:nvSpPr>
        <p:spPr/>
        <p:txBody>
          <a:bodyPr/>
          <a:lstStyle/>
          <a:p>
            <a:r>
              <a:rPr lang="en-ES" dirty="0"/>
              <a:t>Summary</a:t>
            </a:r>
          </a:p>
        </p:txBody>
      </p:sp>
      <p:sp>
        <p:nvSpPr>
          <p:cNvPr id="3" name="Content Placeholder 2">
            <a:extLst>
              <a:ext uri="{FF2B5EF4-FFF2-40B4-BE49-F238E27FC236}">
                <a16:creationId xmlns:a16="http://schemas.microsoft.com/office/drawing/2014/main" id="{20802643-FF99-3C86-2288-432555D85C93}"/>
              </a:ext>
            </a:extLst>
          </p:cNvPr>
          <p:cNvSpPr>
            <a:spLocks noGrp="1"/>
          </p:cNvSpPr>
          <p:nvPr>
            <p:ph idx="1"/>
          </p:nvPr>
        </p:nvSpPr>
        <p:spPr/>
        <p:txBody>
          <a:bodyPr/>
          <a:lstStyle/>
          <a:p>
            <a:pPr marL="285750" indent="-285750">
              <a:buFont typeface="Arial" panose="020B0604020202020204" pitchFamily="34" charset="0"/>
              <a:buChar char="•"/>
            </a:pPr>
            <a:r>
              <a:rPr lang="en-ES" dirty="0"/>
              <a:t>The SPICE Kernels and Cosmographia configuration for a given mission are distributed together from BitBucket and our operational FTP/HTTPS</a:t>
            </a:r>
          </a:p>
          <a:p>
            <a:pPr marL="285750" indent="-285750">
              <a:buFont typeface="Arial" panose="020B0604020202020204" pitchFamily="34" charset="0"/>
              <a:buChar char="•"/>
            </a:pPr>
            <a:r>
              <a:rPr lang="en-ES" dirty="0"/>
              <a:t>To load the mission scenario into Cosmographia:</a:t>
            </a:r>
          </a:p>
          <a:p>
            <a:pPr marL="1067076" lvl="1" indent="-285750">
              <a:buFont typeface="Arial" panose="020B0604020202020204" pitchFamily="34" charset="0"/>
              <a:buChar char="•"/>
            </a:pPr>
            <a:r>
              <a:rPr lang="en-ES" dirty="0"/>
              <a:t>Create local copy of the meta-kernel: </a:t>
            </a:r>
            <a:r>
              <a:rPr lang="en-ES" b="1" dirty="0"/>
              <a:t>mv kernels/mk/bc_plan.tm kernels/mk/bc_plan</a:t>
            </a:r>
            <a:r>
              <a:rPr lang="en-ES" b="1" dirty="0">
                <a:solidFill>
                  <a:srgbClr val="C00000"/>
                </a:solidFill>
              </a:rPr>
              <a:t>_local</a:t>
            </a:r>
            <a:r>
              <a:rPr lang="en-ES" b="1" dirty="0"/>
              <a:t>.tm</a:t>
            </a:r>
          </a:p>
          <a:p>
            <a:pPr marL="1067076" lvl="1" indent="-285750">
              <a:buFont typeface="Arial" panose="020B0604020202020204" pitchFamily="34" charset="0"/>
              <a:buChar char="•"/>
            </a:pPr>
            <a:r>
              <a:rPr lang="en-ES" dirty="0"/>
              <a:t>Update the PATH_VALUES in the local meta-kernel with the absolute path to your kernels directory</a:t>
            </a:r>
          </a:p>
          <a:p>
            <a:pPr marL="1643521" lvl="2" indent="-285750">
              <a:buFont typeface="Arial" panose="020B0604020202020204" pitchFamily="34" charset="0"/>
              <a:buChar char="•"/>
            </a:pPr>
            <a:r>
              <a:rPr lang="en-GB" sz="1800" b="1" dirty="0">
                <a:solidFill>
                  <a:srgbClr val="C00000"/>
                </a:solidFill>
                <a:effectLst/>
                <a:latin typeface="JetBrains Mono"/>
              </a:rPr>
              <a:t>PATH_VALUES       = ( '/Users/</a:t>
            </a:r>
            <a:r>
              <a:rPr lang="en-GB" sz="1800" b="1" dirty="0" err="1">
                <a:solidFill>
                  <a:srgbClr val="C00000"/>
                </a:solidFill>
                <a:effectLst/>
                <a:latin typeface="JetBrains Mono"/>
              </a:rPr>
              <a:t>aescalante</a:t>
            </a:r>
            <a:r>
              <a:rPr lang="en-GB" sz="1800" b="1" dirty="0">
                <a:solidFill>
                  <a:srgbClr val="C00000"/>
                </a:solidFill>
                <a:effectLst/>
                <a:latin typeface="JetBrains Mono"/>
              </a:rPr>
              <a:t>/spice/missions/</a:t>
            </a:r>
            <a:r>
              <a:rPr lang="en-GB" sz="1800" b="1" dirty="0" err="1">
                <a:solidFill>
                  <a:srgbClr val="C00000"/>
                </a:solidFill>
                <a:effectLst/>
                <a:latin typeface="JetBrains Mono"/>
              </a:rPr>
              <a:t>bc</a:t>
            </a:r>
            <a:r>
              <a:rPr lang="en-GB" sz="1800" b="1" dirty="0">
                <a:solidFill>
                  <a:srgbClr val="C00000"/>
                </a:solidFill>
                <a:effectLst/>
                <a:latin typeface="JetBrains Mono"/>
              </a:rPr>
              <a:t>/</a:t>
            </a:r>
            <a:r>
              <a:rPr lang="en-GB" sz="1800" b="1" dirty="0" err="1">
                <a:solidFill>
                  <a:srgbClr val="C00000"/>
                </a:solidFill>
                <a:effectLst/>
                <a:latin typeface="JetBrains Mono"/>
              </a:rPr>
              <a:t>bepicolombo</a:t>
            </a:r>
            <a:r>
              <a:rPr lang="en-GB" sz="1800" b="1" dirty="0">
                <a:solidFill>
                  <a:srgbClr val="C00000"/>
                </a:solidFill>
                <a:effectLst/>
                <a:latin typeface="JetBrains Mono"/>
              </a:rPr>
              <a:t>/kernels’ )</a:t>
            </a:r>
          </a:p>
          <a:p>
            <a:pPr marL="1067076" lvl="1" indent="-285750">
              <a:buFont typeface="Arial" panose="020B0604020202020204" pitchFamily="34" charset="0"/>
              <a:buChar char="•"/>
            </a:pPr>
            <a:r>
              <a:rPr lang="en-ES" dirty="0"/>
              <a:t>OR, install the amazing </a:t>
            </a:r>
            <a:r>
              <a:rPr lang="en-ES" b="1" dirty="0"/>
              <a:t>git hook</a:t>
            </a:r>
            <a:r>
              <a:rPr lang="en-ES" dirty="0"/>
              <a:t> so you do not have to worry every time you do a git pull</a:t>
            </a:r>
          </a:p>
          <a:p>
            <a:pPr marL="1643521" lvl="2" indent="-285750">
              <a:buFont typeface="Arial" panose="020B0604020202020204" pitchFamily="34" charset="0"/>
              <a:buChar char="•"/>
            </a:pPr>
            <a:r>
              <a:rPr lang="en-GB" dirty="0"/>
              <a:t>cd [SKD_PATH]</a:t>
            </a:r>
          </a:p>
          <a:p>
            <a:pPr marL="1643521" lvl="2" indent="-285750">
              <a:buFont typeface="Arial" panose="020B0604020202020204" pitchFamily="34" charset="0"/>
              <a:buChar char="•"/>
            </a:pPr>
            <a:r>
              <a:rPr lang="en-GB" dirty="0" err="1"/>
              <a:t>misc</a:t>
            </a:r>
            <a:r>
              <a:rPr lang="en-GB" dirty="0"/>
              <a:t>\</a:t>
            </a:r>
            <a:r>
              <a:rPr lang="en-GB" dirty="0" err="1"/>
              <a:t>git_hooks</a:t>
            </a:r>
            <a:r>
              <a:rPr lang="en-GB" dirty="0"/>
              <a:t>\</a:t>
            </a:r>
            <a:r>
              <a:rPr lang="en-GB" dirty="0" err="1"/>
              <a:t>skd_post_merge</a:t>
            </a:r>
            <a:r>
              <a:rPr lang="en-GB" dirty="0"/>
              <a:t>\</a:t>
            </a:r>
            <a:r>
              <a:rPr lang="en-GB" dirty="0" err="1"/>
              <a:t>install_hook_windows.bat</a:t>
            </a:r>
            <a:r>
              <a:rPr lang="en-GB" dirty="0"/>
              <a:t> (.</a:t>
            </a:r>
            <a:r>
              <a:rPr lang="en-GB" dirty="0" err="1"/>
              <a:t>sh</a:t>
            </a:r>
            <a:r>
              <a:rPr lang="en-GB" dirty="0"/>
              <a:t> for Mac and Linux)</a:t>
            </a:r>
          </a:p>
          <a:p>
            <a:pPr marL="285750" indent="-285750">
              <a:buFont typeface="Arial" panose="020B0604020202020204" pitchFamily="34" charset="0"/>
              <a:buChar char="•"/>
            </a:pPr>
            <a:r>
              <a:rPr lang="en-GB" dirty="0"/>
              <a:t>The most important </a:t>
            </a:r>
            <a:r>
              <a:rPr lang="en-GB" dirty="0" err="1"/>
              <a:t>catalog</a:t>
            </a:r>
            <a:r>
              <a:rPr lang="en-GB" dirty="0"/>
              <a:t> to load is the </a:t>
            </a:r>
            <a:r>
              <a:rPr lang="en-GB" b="1" dirty="0">
                <a:solidFill>
                  <a:srgbClr val="C00000"/>
                </a:solidFill>
              </a:rPr>
              <a:t>scenario </a:t>
            </a:r>
            <a:r>
              <a:rPr lang="en-GB" b="1" dirty="0" err="1">
                <a:solidFill>
                  <a:srgbClr val="C00000"/>
                </a:solidFill>
              </a:rPr>
              <a:t>catalog</a:t>
            </a:r>
            <a:r>
              <a:rPr lang="en-GB" b="1" dirty="0">
                <a:solidFill>
                  <a:srgbClr val="C00000"/>
                </a:solidFill>
              </a:rPr>
              <a:t> </a:t>
            </a:r>
            <a:r>
              <a:rPr lang="en-GB" dirty="0"/>
              <a:t>for the meta-kernel you want</a:t>
            </a:r>
          </a:p>
          <a:p>
            <a:pPr marL="1067076" lvl="1" indent="-285750">
              <a:buFont typeface="Arial" panose="020B0604020202020204" pitchFamily="34" charset="0"/>
              <a:buChar char="•"/>
            </a:pPr>
            <a:r>
              <a:rPr lang="en-GB" dirty="0">
                <a:solidFill>
                  <a:srgbClr val="C00000"/>
                </a:solidFill>
              </a:rPr>
              <a:t>spacecraft </a:t>
            </a:r>
            <a:r>
              <a:rPr lang="en-GB" dirty="0" err="1">
                <a:solidFill>
                  <a:srgbClr val="C00000"/>
                </a:solidFill>
              </a:rPr>
              <a:t>catalog</a:t>
            </a:r>
            <a:r>
              <a:rPr lang="en-GB" dirty="0">
                <a:solidFill>
                  <a:srgbClr val="C00000"/>
                </a:solidFill>
              </a:rPr>
              <a:t> </a:t>
            </a:r>
            <a:r>
              <a:rPr lang="en-GB" dirty="0"/>
              <a:t>and </a:t>
            </a:r>
            <a:r>
              <a:rPr lang="en-GB" dirty="0">
                <a:solidFill>
                  <a:schemeClr val="tx1">
                    <a:lumMod val="90000"/>
                    <a:lumOff val="10000"/>
                  </a:schemeClr>
                </a:solidFill>
              </a:rPr>
              <a:t>spice </a:t>
            </a:r>
            <a:r>
              <a:rPr lang="en-GB" dirty="0" err="1">
                <a:solidFill>
                  <a:schemeClr val="tx1">
                    <a:lumMod val="90000"/>
                    <a:lumOff val="10000"/>
                  </a:schemeClr>
                </a:solidFill>
              </a:rPr>
              <a:t>catalog</a:t>
            </a:r>
            <a:r>
              <a:rPr lang="en-GB" dirty="0">
                <a:solidFill>
                  <a:schemeClr val="tx1">
                    <a:lumMod val="90000"/>
                    <a:lumOff val="10000"/>
                  </a:schemeClr>
                </a:solidFill>
              </a:rPr>
              <a:t> </a:t>
            </a:r>
            <a:r>
              <a:rPr lang="en-GB" dirty="0"/>
              <a:t>are under config directory</a:t>
            </a:r>
          </a:p>
          <a:p>
            <a:pPr marL="1067076" lvl="1" indent="-285750">
              <a:buFont typeface="Arial" panose="020B0604020202020204" pitchFamily="34" charset="0"/>
              <a:buChar char="•"/>
            </a:pPr>
            <a:r>
              <a:rPr lang="en-GB" dirty="0">
                <a:solidFill>
                  <a:schemeClr val="accent3">
                    <a:lumMod val="50000"/>
                  </a:schemeClr>
                </a:solidFill>
              </a:rPr>
              <a:t>sensor </a:t>
            </a:r>
            <a:r>
              <a:rPr lang="en-GB" dirty="0" err="1">
                <a:solidFill>
                  <a:schemeClr val="accent3">
                    <a:lumMod val="50000"/>
                  </a:schemeClr>
                </a:solidFill>
              </a:rPr>
              <a:t>catalogs</a:t>
            </a:r>
            <a:r>
              <a:rPr lang="en-GB" dirty="0"/>
              <a:t> load the field-of-view of IK defined instruments </a:t>
            </a:r>
          </a:p>
          <a:p>
            <a:pPr marL="1067076" lvl="1" indent="-285750">
              <a:buFont typeface="Arial" panose="020B0604020202020204" pitchFamily="34" charset="0"/>
              <a:buChar char="•"/>
            </a:pPr>
            <a:r>
              <a:rPr lang="en-GB" dirty="0">
                <a:solidFill>
                  <a:schemeClr val="accent1">
                    <a:lumMod val="50000"/>
                  </a:schemeClr>
                </a:solidFill>
              </a:rPr>
              <a:t>observation </a:t>
            </a:r>
            <a:r>
              <a:rPr lang="en-GB" dirty="0" err="1">
                <a:solidFill>
                  <a:schemeClr val="accent1">
                    <a:lumMod val="50000"/>
                  </a:schemeClr>
                </a:solidFill>
              </a:rPr>
              <a:t>catalogs</a:t>
            </a:r>
            <a:r>
              <a:rPr lang="en-GB" dirty="0">
                <a:solidFill>
                  <a:schemeClr val="accent1">
                    <a:lumMod val="50000"/>
                  </a:schemeClr>
                </a:solidFill>
              </a:rPr>
              <a:t> </a:t>
            </a:r>
            <a:r>
              <a:rPr lang="en-GB" dirty="0"/>
              <a:t>plot the footprint of sensors</a:t>
            </a:r>
          </a:p>
          <a:p>
            <a:pPr marL="1067076" lvl="1" indent="-285750">
              <a:buFont typeface="Arial" panose="020B0604020202020204" pitchFamily="34" charset="0"/>
              <a:buChar char="•"/>
            </a:pPr>
            <a:r>
              <a:rPr lang="en-GB" dirty="0"/>
              <a:t>models directory contains 3D models and textures of objects</a:t>
            </a:r>
            <a:endParaRPr lang="en-ES" dirty="0"/>
          </a:p>
          <a:p>
            <a:pPr lvl="2"/>
            <a:endParaRPr lang="en-ES" dirty="0"/>
          </a:p>
          <a:p>
            <a:pPr marL="1643521" lvl="2" indent="-285750">
              <a:buFont typeface="Arial" panose="020B0604020202020204" pitchFamily="34" charset="0"/>
              <a:buChar char="•"/>
            </a:pPr>
            <a:endParaRPr lang="en-ES" dirty="0"/>
          </a:p>
        </p:txBody>
      </p:sp>
      <p:pic>
        <p:nvPicPr>
          <p:cNvPr id="5" name="Picture 4" descr="A screenshot of a computer&#10;&#10;Description automatically generated">
            <a:extLst>
              <a:ext uri="{FF2B5EF4-FFF2-40B4-BE49-F238E27FC236}">
                <a16:creationId xmlns:a16="http://schemas.microsoft.com/office/drawing/2014/main" id="{9B872E94-E84B-1020-A099-C71C9F215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5099" y="4686569"/>
            <a:ext cx="3769301" cy="1602695"/>
          </a:xfrm>
          <a:prstGeom prst="rect">
            <a:avLst/>
          </a:prstGeom>
        </p:spPr>
      </p:pic>
    </p:spTree>
    <p:extLst>
      <p:ext uri="{BB962C8B-B14F-4D97-AF65-F5344CB8AC3E}">
        <p14:creationId xmlns:p14="http://schemas.microsoft.com/office/powerpoint/2010/main" val="1618272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D2C1F-326B-BEBE-2A4B-CDEB912350EA}"/>
              </a:ext>
            </a:extLst>
          </p:cNvPr>
          <p:cNvSpPr>
            <a:spLocks noGrp="1"/>
          </p:cNvSpPr>
          <p:nvPr>
            <p:ph type="title"/>
          </p:nvPr>
        </p:nvSpPr>
        <p:spPr/>
        <p:txBody>
          <a:bodyPr/>
          <a:lstStyle/>
          <a:p>
            <a:r>
              <a:rPr lang="en-ES" dirty="0"/>
              <a:t>Cosmographia Scripting</a:t>
            </a:r>
          </a:p>
        </p:txBody>
      </p:sp>
      <p:sp>
        <p:nvSpPr>
          <p:cNvPr id="3" name="Content Placeholder 2">
            <a:extLst>
              <a:ext uri="{FF2B5EF4-FFF2-40B4-BE49-F238E27FC236}">
                <a16:creationId xmlns:a16="http://schemas.microsoft.com/office/drawing/2014/main" id="{9D1F9914-918B-A0E9-95FA-F560C2F24ABD}"/>
              </a:ext>
            </a:extLst>
          </p:cNvPr>
          <p:cNvSpPr>
            <a:spLocks noGrp="1"/>
          </p:cNvSpPr>
          <p:nvPr>
            <p:ph idx="1"/>
          </p:nvPr>
        </p:nvSpPr>
        <p:spPr/>
        <p:txBody>
          <a:bodyPr/>
          <a:lstStyle/>
          <a:p>
            <a:pPr marL="285750" indent="-285750">
              <a:buFont typeface="Arial" panose="020B0604020202020204" pitchFamily="34" charset="0"/>
              <a:buChar char="•"/>
            </a:pPr>
            <a:r>
              <a:rPr lang="en-ES" dirty="0"/>
              <a:t>Cosmographia allows the execution of Python scripts to automate some processes. </a:t>
            </a:r>
          </a:p>
          <a:p>
            <a:pPr marL="1067076" lvl="1" indent="-285750">
              <a:buFont typeface="Arial" panose="020B0604020202020204" pitchFamily="34" charset="0"/>
              <a:buChar char="•"/>
            </a:pPr>
            <a:r>
              <a:rPr lang="en-ES" dirty="0"/>
              <a:t>Python 2 for Mac and Linux – Cosmographia 4.1 (or previous versions)</a:t>
            </a:r>
          </a:p>
          <a:p>
            <a:pPr marL="1067076" lvl="1" indent="-285750">
              <a:buFont typeface="Arial" panose="020B0604020202020204" pitchFamily="34" charset="0"/>
              <a:buChar char="•"/>
            </a:pPr>
            <a:r>
              <a:rPr lang="en-ES" dirty="0"/>
              <a:t>Python 3 for Windows, Mac and Linux – Cosmographia 4.2 (or newer) </a:t>
            </a:r>
          </a:p>
        </p:txBody>
      </p:sp>
      <p:pic>
        <p:nvPicPr>
          <p:cNvPr id="4" name="Picture 3">
            <a:extLst>
              <a:ext uri="{FF2B5EF4-FFF2-40B4-BE49-F238E27FC236}">
                <a16:creationId xmlns:a16="http://schemas.microsoft.com/office/drawing/2014/main" id="{A87969BF-FB7C-69DF-E2F9-65FD5D6C6D97}"/>
              </a:ext>
            </a:extLst>
          </p:cNvPr>
          <p:cNvPicPr>
            <a:picLocks noChangeAspect="1"/>
          </p:cNvPicPr>
          <p:nvPr/>
        </p:nvPicPr>
        <p:blipFill>
          <a:blip r:embed="rId2"/>
          <a:stretch>
            <a:fillRect/>
          </a:stretch>
        </p:blipFill>
        <p:spPr>
          <a:xfrm>
            <a:off x="699006" y="2317171"/>
            <a:ext cx="4553134" cy="3353955"/>
          </a:xfrm>
          <a:prstGeom prst="rect">
            <a:avLst/>
          </a:prstGeom>
        </p:spPr>
      </p:pic>
      <p:pic>
        <p:nvPicPr>
          <p:cNvPr id="5" name="Picture 4">
            <a:extLst>
              <a:ext uri="{FF2B5EF4-FFF2-40B4-BE49-F238E27FC236}">
                <a16:creationId xmlns:a16="http://schemas.microsoft.com/office/drawing/2014/main" id="{346D02CF-F4AF-2CC8-6C32-2F22E4FF209A}"/>
              </a:ext>
            </a:extLst>
          </p:cNvPr>
          <p:cNvPicPr>
            <a:picLocks noChangeAspect="1"/>
          </p:cNvPicPr>
          <p:nvPr/>
        </p:nvPicPr>
        <p:blipFill>
          <a:blip r:embed="rId3"/>
          <a:stretch>
            <a:fillRect/>
          </a:stretch>
        </p:blipFill>
        <p:spPr>
          <a:xfrm>
            <a:off x="5463222" y="2546640"/>
            <a:ext cx="6310096" cy="2895016"/>
          </a:xfrm>
          <a:prstGeom prst="rect">
            <a:avLst/>
          </a:prstGeom>
        </p:spPr>
      </p:pic>
    </p:spTree>
    <p:extLst>
      <p:ext uri="{BB962C8B-B14F-4D97-AF65-F5344CB8AC3E}">
        <p14:creationId xmlns:p14="http://schemas.microsoft.com/office/powerpoint/2010/main" val="684203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ACEB8-A659-5AF0-9DDC-72AEBE08CC75}"/>
              </a:ext>
            </a:extLst>
          </p:cNvPr>
          <p:cNvSpPr>
            <a:spLocks noGrp="1"/>
          </p:cNvSpPr>
          <p:nvPr>
            <p:ph type="title"/>
          </p:nvPr>
        </p:nvSpPr>
        <p:spPr/>
        <p:txBody>
          <a:bodyPr/>
          <a:lstStyle/>
          <a:p>
            <a:r>
              <a:rPr lang="en-ES" dirty="0"/>
              <a:t>Class Introduction</a:t>
            </a:r>
          </a:p>
        </p:txBody>
      </p:sp>
      <p:sp>
        <p:nvSpPr>
          <p:cNvPr id="3" name="Content Placeholder 2">
            <a:extLst>
              <a:ext uri="{FF2B5EF4-FFF2-40B4-BE49-F238E27FC236}">
                <a16:creationId xmlns:a16="http://schemas.microsoft.com/office/drawing/2014/main" id="{21EA42D9-DE21-6B30-8367-72BA7CFBD513}"/>
              </a:ext>
            </a:extLst>
          </p:cNvPr>
          <p:cNvSpPr>
            <a:spLocks noGrp="1"/>
          </p:cNvSpPr>
          <p:nvPr>
            <p:ph idx="1"/>
          </p:nvPr>
        </p:nvSpPr>
        <p:spPr/>
        <p:txBody>
          <a:bodyPr/>
          <a:lstStyle/>
          <a:p>
            <a:pPr marL="285750" indent="-285750">
              <a:buFont typeface="Arial" panose="020B0604020202020204" pitchFamily="34" charset="0"/>
              <a:buChar char="•"/>
            </a:pPr>
            <a:r>
              <a:rPr lang="en-GB" dirty="0"/>
              <a:t>The purpose of this class is to show how to first </a:t>
            </a:r>
            <a:r>
              <a:rPr lang="en-GB" b="1" dirty="0"/>
              <a:t>setup Cosmographia and use it for the ESA missions</a:t>
            </a:r>
            <a:r>
              <a:rPr lang="en-GB" dirty="0"/>
              <a:t>.</a:t>
            </a:r>
          </a:p>
          <a:p>
            <a:pPr marL="285750" indent="-285750">
              <a:buFont typeface="Arial" panose="020B0604020202020204" pitchFamily="34" charset="0"/>
              <a:buChar char="•"/>
            </a:pPr>
            <a:r>
              <a:rPr lang="en-GB" dirty="0"/>
              <a:t>We want you to get hands-on Cosmographia!</a:t>
            </a:r>
          </a:p>
          <a:p>
            <a:r>
              <a:rPr lang="en-GB" dirty="0"/>
              <a:t> </a:t>
            </a:r>
          </a:p>
          <a:p>
            <a:pPr marL="285750" indent="-285750">
              <a:buFont typeface="Arial" panose="020B0604020202020204" pitchFamily="34" charset="0"/>
              <a:buChar char="•"/>
            </a:pPr>
            <a:r>
              <a:rPr lang="en-GB" dirty="0"/>
              <a:t>The key points we will cover:</a:t>
            </a:r>
          </a:p>
          <a:p>
            <a:pPr marL="1124226" lvl="1" indent="-342900">
              <a:buFont typeface="+mj-lt"/>
              <a:buAutoNum type="arabicPeriod"/>
            </a:pPr>
            <a:r>
              <a:rPr lang="en-GB" dirty="0"/>
              <a:t>Install Cosmographia (if you have not done it before)</a:t>
            </a:r>
          </a:p>
          <a:p>
            <a:pPr marL="1124226" lvl="1" indent="-342900">
              <a:buFont typeface="+mj-lt"/>
              <a:buAutoNum type="arabicPeriod"/>
            </a:pPr>
            <a:r>
              <a:rPr lang="en-GB" dirty="0"/>
              <a:t>Getting familiar with the Cosmographia Interface, controls and visualization options</a:t>
            </a:r>
          </a:p>
          <a:p>
            <a:pPr marL="1124226" lvl="1" indent="-342900">
              <a:buFont typeface="+mj-lt"/>
              <a:buAutoNum type="arabicPeriod"/>
            </a:pPr>
            <a:r>
              <a:rPr lang="en-GB" dirty="0"/>
              <a:t>Downloading SPICE Kernel Dataset and configuring the Cosmographia scenario </a:t>
            </a:r>
          </a:p>
          <a:p>
            <a:pPr marL="1124226" lvl="1" indent="-342900">
              <a:buFont typeface="+mj-lt"/>
              <a:buAutoNum type="arabicPeriod"/>
            </a:pPr>
            <a:r>
              <a:rPr lang="en-GB" dirty="0"/>
              <a:t>Loading </a:t>
            </a:r>
            <a:r>
              <a:rPr lang="en-GB" dirty="0" err="1"/>
              <a:t>catalog</a:t>
            </a:r>
            <a:r>
              <a:rPr lang="en-GB" dirty="0"/>
              <a:t> files: sensors, observations, shape models</a:t>
            </a:r>
          </a:p>
          <a:p>
            <a:pPr marL="1124226" lvl="1" indent="-342900">
              <a:buFont typeface="+mj-lt"/>
              <a:buAutoNum type="arabicPeriod"/>
            </a:pPr>
            <a:r>
              <a:rPr lang="en-GB" dirty="0"/>
              <a:t>Modifying </a:t>
            </a:r>
            <a:r>
              <a:rPr lang="en-GB" dirty="0" err="1"/>
              <a:t>catalog</a:t>
            </a:r>
            <a:r>
              <a:rPr lang="en-GB" dirty="0"/>
              <a:t> files</a:t>
            </a:r>
          </a:p>
          <a:p>
            <a:pPr marL="1124226" lvl="1" indent="-342900">
              <a:buFont typeface="+mj-lt"/>
              <a:buAutoNum type="arabicPeriod"/>
            </a:pPr>
            <a:r>
              <a:rPr lang="en-GB" dirty="0"/>
              <a:t>Cosmo-scripting</a:t>
            </a:r>
          </a:p>
          <a:p>
            <a:pPr marL="1124226" lvl="1" indent="-342900">
              <a:buFont typeface="+mj-lt"/>
              <a:buAutoNum type="arabicPeriod"/>
            </a:pPr>
            <a:r>
              <a:rPr lang="en-GB" dirty="0"/>
              <a:t>Cosmographia JUICE plugin</a:t>
            </a:r>
          </a:p>
          <a:p>
            <a:pPr marL="1124226" lvl="1" indent="-342900">
              <a:buFont typeface="+mj-lt"/>
              <a:buAutoNum type="arabicPeriod"/>
            </a:pPr>
            <a:r>
              <a:rPr lang="en-GB" dirty="0"/>
              <a:t>Open Discussions</a:t>
            </a:r>
          </a:p>
          <a:p>
            <a:pPr marL="1067076" lvl="1" indent="-285750">
              <a:buFont typeface="Arial" panose="020B0604020202020204" pitchFamily="34" charset="0"/>
              <a:buChar char="•"/>
            </a:pPr>
            <a:endParaRPr lang="en-ES" dirty="0"/>
          </a:p>
        </p:txBody>
      </p:sp>
    </p:spTree>
    <p:extLst>
      <p:ext uri="{BB962C8B-B14F-4D97-AF65-F5344CB8AC3E}">
        <p14:creationId xmlns:p14="http://schemas.microsoft.com/office/powerpoint/2010/main" val="3567932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32464-2584-F7BB-0398-9CBA09677636}"/>
              </a:ext>
            </a:extLst>
          </p:cNvPr>
          <p:cNvSpPr>
            <a:spLocks noGrp="1"/>
          </p:cNvSpPr>
          <p:nvPr>
            <p:ph type="title"/>
          </p:nvPr>
        </p:nvSpPr>
        <p:spPr/>
        <p:txBody>
          <a:bodyPr/>
          <a:lstStyle/>
          <a:p>
            <a:r>
              <a:rPr lang="en-ES" dirty="0"/>
              <a:t>JUICE Cosmographia Plugin</a:t>
            </a:r>
          </a:p>
        </p:txBody>
      </p:sp>
      <p:sp>
        <p:nvSpPr>
          <p:cNvPr id="3" name="Content Placeholder 2">
            <a:extLst>
              <a:ext uri="{FF2B5EF4-FFF2-40B4-BE49-F238E27FC236}">
                <a16:creationId xmlns:a16="http://schemas.microsoft.com/office/drawing/2014/main" id="{E003A815-DCE6-CCAA-DBAE-AE5D8A974269}"/>
              </a:ext>
            </a:extLst>
          </p:cNvPr>
          <p:cNvSpPr>
            <a:spLocks noGrp="1"/>
          </p:cNvSpPr>
          <p:nvPr>
            <p:ph idx="1"/>
          </p:nvPr>
        </p:nvSpPr>
        <p:spPr/>
        <p:txBody>
          <a:bodyPr/>
          <a:lstStyle/>
          <a:p>
            <a:r>
              <a:rPr lang="en-GB" dirty="0"/>
              <a:t>The </a:t>
            </a:r>
            <a:r>
              <a:rPr lang="en-GB" b="1" dirty="0"/>
              <a:t>Cosmographia JUICE plugin</a:t>
            </a:r>
            <a:r>
              <a:rPr lang="en-GB" dirty="0"/>
              <a:t> is a software that adds extra features to the Cosmographia tool allowing an easy 3D visualisation of the JUICE spacecraft manoeuvres and instrument pointing.</a:t>
            </a:r>
          </a:p>
          <a:p>
            <a:r>
              <a:rPr lang="en-GB" dirty="0"/>
              <a:t>The package deals with the tedious build-up of Cosmographia catalogue files, hiding the low-level details and providing a turn-key solution for quick and easy visualization of JUICE pointing</a:t>
            </a:r>
          </a:p>
          <a:p>
            <a:endParaRPr lang="en-GB" dirty="0"/>
          </a:p>
          <a:p>
            <a:pPr marL="1067076" lvl="1" indent="-285750">
              <a:buFont typeface="Courier New" panose="02070309020205020404" pitchFamily="49" charset="0"/>
              <a:buChar char="o"/>
            </a:pPr>
            <a:r>
              <a:rPr lang="en-GB" dirty="0"/>
              <a:t>Creation of complete Cosmographia scenes.</a:t>
            </a:r>
          </a:p>
          <a:p>
            <a:pPr marL="1067076" lvl="1" indent="-285750">
              <a:buFont typeface="Courier New" panose="02070309020205020404" pitchFamily="49" charset="0"/>
              <a:buChar char="o"/>
            </a:pPr>
            <a:r>
              <a:rPr lang="en-GB" dirty="0"/>
              <a:t>Automatic SPICE Kernel setup based on </a:t>
            </a:r>
            <a:r>
              <a:rPr lang="en-GB" dirty="0" err="1"/>
              <a:t>metakernels</a:t>
            </a:r>
            <a:r>
              <a:rPr lang="en-GB" dirty="0"/>
              <a:t>.</a:t>
            </a:r>
          </a:p>
          <a:p>
            <a:pPr marL="1067076" lvl="1" indent="-285750">
              <a:buFont typeface="Courier New" panose="02070309020205020404" pitchFamily="49" charset="0"/>
              <a:buChar char="o"/>
            </a:pPr>
            <a:r>
              <a:rPr lang="en-GB" dirty="0"/>
              <a:t>JUICE Spacecraft 3D Models integrated.</a:t>
            </a:r>
          </a:p>
          <a:p>
            <a:pPr marL="1067076" lvl="1" indent="-285750">
              <a:buFont typeface="Courier New" panose="02070309020205020404" pitchFamily="49" charset="0"/>
              <a:buChar char="o"/>
            </a:pPr>
            <a:r>
              <a:rPr lang="en-GB" dirty="0"/>
              <a:t>Sensor and observation configuration.</a:t>
            </a:r>
          </a:p>
          <a:p>
            <a:pPr marL="1067076" lvl="1" indent="-285750">
              <a:buFont typeface="Courier New" panose="02070309020205020404" pitchFamily="49" charset="0"/>
              <a:buChar char="o"/>
            </a:pPr>
            <a:r>
              <a:rPr lang="en-GB" dirty="0"/>
              <a:t>Load individual CKs</a:t>
            </a:r>
          </a:p>
          <a:p>
            <a:pPr lvl="1"/>
            <a:endParaRPr lang="en-ES" dirty="0"/>
          </a:p>
          <a:p>
            <a:r>
              <a:rPr lang="en-GB" dirty="0">
                <a:solidFill>
                  <a:schemeClr val="accent2"/>
                </a:solidFill>
              </a:rPr>
              <a:t>https://</a:t>
            </a:r>
            <a:r>
              <a:rPr lang="en-GB" dirty="0" err="1">
                <a:solidFill>
                  <a:schemeClr val="accent2"/>
                </a:solidFill>
              </a:rPr>
              <a:t>www.cosmos.esa.int</a:t>
            </a:r>
            <a:r>
              <a:rPr lang="en-GB" dirty="0">
                <a:solidFill>
                  <a:schemeClr val="accent2"/>
                </a:solidFill>
              </a:rPr>
              <a:t>/web/juice/</a:t>
            </a:r>
            <a:r>
              <a:rPr lang="en-GB" dirty="0" err="1">
                <a:solidFill>
                  <a:schemeClr val="accent2"/>
                </a:solidFill>
              </a:rPr>
              <a:t>cosmographia</a:t>
            </a:r>
            <a:r>
              <a:rPr lang="en-GB" dirty="0">
                <a:solidFill>
                  <a:schemeClr val="accent2"/>
                </a:solidFill>
              </a:rPr>
              <a:t>-plugin</a:t>
            </a:r>
            <a:endParaRPr lang="en-ES" dirty="0">
              <a:solidFill>
                <a:schemeClr val="accent2"/>
              </a:solidFill>
            </a:endParaRPr>
          </a:p>
          <a:p>
            <a:endParaRPr lang="en-ES" dirty="0"/>
          </a:p>
        </p:txBody>
      </p:sp>
    </p:spTree>
    <p:extLst>
      <p:ext uri="{BB962C8B-B14F-4D97-AF65-F5344CB8AC3E}">
        <p14:creationId xmlns:p14="http://schemas.microsoft.com/office/powerpoint/2010/main" val="3398724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4E3E-5932-D7D2-6FFD-EA3B83FA3380}"/>
              </a:ext>
            </a:extLst>
          </p:cNvPr>
          <p:cNvSpPr>
            <a:spLocks noGrp="1"/>
          </p:cNvSpPr>
          <p:nvPr>
            <p:ph type="title"/>
          </p:nvPr>
        </p:nvSpPr>
        <p:spPr/>
        <p:txBody>
          <a:bodyPr/>
          <a:lstStyle/>
          <a:p>
            <a:r>
              <a:rPr lang="en-ES" dirty="0"/>
              <a:t>Scene loading based on metakernels</a:t>
            </a:r>
          </a:p>
        </p:txBody>
      </p:sp>
      <p:sp>
        <p:nvSpPr>
          <p:cNvPr id="3" name="Content Placeholder 2">
            <a:extLst>
              <a:ext uri="{FF2B5EF4-FFF2-40B4-BE49-F238E27FC236}">
                <a16:creationId xmlns:a16="http://schemas.microsoft.com/office/drawing/2014/main" id="{5EE12B0A-4217-F1A0-34D0-1C3AC7EDEE43}"/>
              </a:ext>
            </a:extLst>
          </p:cNvPr>
          <p:cNvSpPr>
            <a:spLocks noGrp="1"/>
          </p:cNvSpPr>
          <p:nvPr>
            <p:ph idx="1"/>
          </p:nvPr>
        </p:nvSpPr>
        <p:spPr>
          <a:xfrm>
            <a:off x="219600" y="882196"/>
            <a:ext cx="11761118" cy="5328000"/>
          </a:xfrm>
        </p:spPr>
        <p:txBody>
          <a:bodyPr/>
          <a:lstStyle/>
          <a:p>
            <a:pPr marL="285750" indent="-285750">
              <a:buFont typeface="Arial" panose="020B0604020202020204" pitchFamily="34" charset="0"/>
              <a:buChar char="•"/>
            </a:pPr>
            <a:r>
              <a:rPr lang="en-GB" dirty="0"/>
              <a:t>The JUICE plugin deals with the preparation of the catalogues and spice configuration. The user selects a valid JUICE </a:t>
            </a:r>
            <a:r>
              <a:rPr lang="en-GB" dirty="0" err="1"/>
              <a:t>metakernel</a:t>
            </a:r>
            <a:r>
              <a:rPr lang="en-GB" dirty="0"/>
              <a:t> and the scene is prepared.</a:t>
            </a:r>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r>
              <a:rPr lang="en-ES" dirty="0"/>
              <a:t>After the scene loading, the kernel set can be updated adding new attitude kernels</a:t>
            </a:r>
          </a:p>
        </p:txBody>
      </p:sp>
      <p:pic>
        <p:nvPicPr>
          <p:cNvPr id="12" name="Picture 11">
            <a:extLst>
              <a:ext uri="{FF2B5EF4-FFF2-40B4-BE49-F238E27FC236}">
                <a16:creationId xmlns:a16="http://schemas.microsoft.com/office/drawing/2014/main" id="{1E037A2D-80A4-1BCE-BD4A-9BC7F26DE846}"/>
              </a:ext>
            </a:extLst>
          </p:cNvPr>
          <p:cNvPicPr>
            <a:picLocks noChangeAspect="1"/>
          </p:cNvPicPr>
          <p:nvPr/>
        </p:nvPicPr>
        <p:blipFill>
          <a:blip r:embed="rId2"/>
          <a:stretch>
            <a:fillRect/>
          </a:stretch>
        </p:blipFill>
        <p:spPr>
          <a:xfrm>
            <a:off x="8339553" y="1451030"/>
            <a:ext cx="2934034" cy="2639311"/>
          </a:xfrm>
          <a:prstGeom prst="rect">
            <a:avLst/>
          </a:prstGeom>
          <a:effectLst>
            <a:innerShdw blurRad="114300">
              <a:prstClr val="black"/>
            </a:innerShdw>
          </a:effectLst>
        </p:spPr>
      </p:pic>
      <p:pic>
        <p:nvPicPr>
          <p:cNvPr id="13" name="Picture 12">
            <a:extLst>
              <a:ext uri="{FF2B5EF4-FFF2-40B4-BE49-F238E27FC236}">
                <a16:creationId xmlns:a16="http://schemas.microsoft.com/office/drawing/2014/main" id="{C0E760B2-4899-BBD9-D27C-FC6FFFFB2740}"/>
              </a:ext>
            </a:extLst>
          </p:cNvPr>
          <p:cNvPicPr>
            <a:picLocks noChangeAspect="1"/>
          </p:cNvPicPr>
          <p:nvPr/>
        </p:nvPicPr>
        <p:blipFill>
          <a:blip r:embed="rId3"/>
          <a:stretch>
            <a:fillRect/>
          </a:stretch>
        </p:blipFill>
        <p:spPr>
          <a:xfrm>
            <a:off x="818863" y="1988340"/>
            <a:ext cx="6813559" cy="1941363"/>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BEB0113B-C863-7249-058A-950ED126B7D5}"/>
              </a:ext>
            </a:extLst>
          </p:cNvPr>
          <p:cNvPicPr>
            <a:picLocks noChangeAspect="1"/>
          </p:cNvPicPr>
          <p:nvPr/>
        </p:nvPicPr>
        <p:blipFill>
          <a:blip r:embed="rId4"/>
          <a:stretch>
            <a:fillRect/>
          </a:stretch>
        </p:blipFill>
        <p:spPr>
          <a:xfrm>
            <a:off x="3153163" y="4852013"/>
            <a:ext cx="5103500" cy="1149594"/>
          </a:xfrm>
          <a:prstGeom prst="rect">
            <a:avLst/>
          </a:prstGeom>
          <a:effectLst>
            <a:innerShdw blurRad="114300">
              <a:prstClr val="black"/>
            </a:innerShdw>
          </a:effectLst>
        </p:spPr>
      </p:pic>
    </p:spTree>
    <p:extLst>
      <p:ext uri="{BB962C8B-B14F-4D97-AF65-F5344CB8AC3E}">
        <p14:creationId xmlns:p14="http://schemas.microsoft.com/office/powerpoint/2010/main" val="15846469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4E3E-5932-D7D2-6FFD-EA3B83FA3380}"/>
              </a:ext>
            </a:extLst>
          </p:cNvPr>
          <p:cNvSpPr>
            <a:spLocks noGrp="1"/>
          </p:cNvSpPr>
          <p:nvPr>
            <p:ph type="title"/>
          </p:nvPr>
        </p:nvSpPr>
        <p:spPr/>
        <p:txBody>
          <a:bodyPr/>
          <a:lstStyle/>
          <a:p>
            <a:r>
              <a:rPr lang="en-ES" dirty="0"/>
              <a:t>Sensors</a:t>
            </a:r>
          </a:p>
        </p:txBody>
      </p:sp>
      <p:sp>
        <p:nvSpPr>
          <p:cNvPr id="3" name="Content Placeholder 2">
            <a:extLst>
              <a:ext uri="{FF2B5EF4-FFF2-40B4-BE49-F238E27FC236}">
                <a16:creationId xmlns:a16="http://schemas.microsoft.com/office/drawing/2014/main" id="{5EE12B0A-4217-F1A0-34D0-1C3AC7EDEE43}"/>
              </a:ext>
            </a:extLst>
          </p:cNvPr>
          <p:cNvSpPr>
            <a:spLocks noGrp="1"/>
          </p:cNvSpPr>
          <p:nvPr>
            <p:ph idx="1"/>
          </p:nvPr>
        </p:nvSpPr>
        <p:spPr>
          <a:xfrm>
            <a:off x="219600" y="882196"/>
            <a:ext cx="11761118" cy="5328000"/>
          </a:xfrm>
        </p:spPr>
        <p:txBody>
          <a:bodyPr/>
          <a:lstStyle/>
          <a:p>
            <a:pPr marL="285750" indent="-285750">
              <a:buFont typeface="Arial" panose="020B0604020202020204" pitchFamily="34" charset="0"/>
              <a:buChar char="•"/>
            </a:pPr>
            <a:r>
              <a:rPr lang="en-GB" dirty="0"/>
              <a:t>The JUICE plugin helps with the preparation of the sensor catalogues, creating them on the fly.</a:t>
            </a:r>
          </a:p>
          <a:p>
            <a:pPr marL="285750" indent="-285750">
              <a:buFont typeface="Arial" panose="020B0604020202020204" pitchFamily="34" charset="0"/>
              <a:buChar char="•"/>
            </a:pPr>
            <a:r>
              <a:rPr lang="en-GB" dirty="0"/>
              <a:t>After loading, a dedicated UI allows to identify and activate/deactivate them … and even have a quick look through them</a:t>
            </a:r>
            <a:endParaRPr lang="en-ES" dirty="0"/>
          </a:p>
        </p:txBody>
      </p:sp>
      <p:pic>
        <p:nvPicPr>
          <p:cNvPr id="9" name="Picture 8">
            <a:extLst>
              <a:ext uri="{FF2B5EF4-FFF2-40B4-BE49-F238E27FC236}">
                <a16:creationId xmlns:a16="http://schemas.microsoft.com/office/drawing/2014/main" id="{20603E30-946E-F20F-A681-862D0C61DD68}"/>
              </a:ext>
            </a:extLst>
          </p:cNvPr>
          <p:cNvPicPr>
            <a:picLocks noChangeAspect="1"/>
          </p:cNvPicPr>
          <p:nvPr/>
        </p:nvPicPr>
        <p:blipFill>
          <a:blip r:embed="rId2"/>
          <a:stretch>
            <a:fillRect/>
          </a:stretch>
        </p:blipFill>
        <p:spPr>
          <a:xfrm>
            <a:off x="216000" y="2207704"/>
            <a:ext cx="7176186" cy="4002492"/>
          </a:xfrm>
          <a:prstGeom prst="rect">
            <a:avLst/>
          </a:prstGeom>
        </p:spPr>
      </p:pic>
      <p:pic>
        <p:nvPicPr>
          <p:cNvPr id="10" name="Picture 9">
            <a:extLst>
              <a:ext uri="{FF2B5EF4-FFF2-40B4-BE49-F238E27FC236}">
                <a16:creationId xmlns:a16="http://schemas.microsoft.com/office/drawing/2014/main" id="{4A4C93C0-A418-0B38-45B5-394F0E9007BD}"/>
              </a:ext>
            </a:extLst>
          </p:cNvPr>
          <p:cNvPicPr>
            <a:picLocks noChangeAspect="1"/>
          </p:cNvPicPr>
          <p:nvPr/>
        </p:nvPicPr>
        <p:blipFill>
          <a:blip r:embed="rId3"/>
          <a:stretch>
            <a:fillRect/>
          </a:stretch>
        </p:blipFill>
        <p:spPr>
          <a:xfrm>
            <a:off x="7132102" y="2045508"/>
            <a:ext cx="4705672" cy="3546720"/>
          </a:xfrm>
          <a:prstGeom prst="rect">
            <a:avLst/>
          </a:prstGeom>
        </p:spPr>
      </p:pic>
    </p:spTree>
    <p:extLst>
      <p:ext uri="{BB962C8B-B14F-4D97-AF65-F5344CB8AC3E}">
        <p14:creationId xmlns:p14="http://schemas.microsoft.com/office/powerpoint/2010/main" val="17741054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4E3E-5932-D7D2-6FFD-EA3B83FA3380}"/>
              </a:ext>
            </a:extLst>
          </p:cNvPr>
          <p:cNvSpPr>
            <a:spLocks noGrp="1"/>
          </p:cNvSpPr>
          <p:nvPr>
            <p:ph type="title"/>
          </p:nvPr>
        </p:nvSpPr>
        <p:spPr/>
        <p:txBody>
          <a:bodyPr/>
          <a:lstStyle/>
          <a:p>
            <a:r>
              <a:rPr lang="en-ES" dirty="0"/>
              <a:t>Minor moons and Science models</a:t>
            </a:r>
          </a:p>
        </p:txBody>
      </p:sp>
      <p:sp>
        <p:nvSpPr>
          <p:cNvPr id="3" name="Content Placeholder 2">
            <a:extLst>
              <a:ext uri="{FF2B5EF4-FFF2-40B4-BE49-F238E27FC236}">
                <a16:creationId xmlns:a16="http://schemas.microsoft.com/office/drawing/2014/main" id="{5EE12B0A-4217-F1A0-34D0-1C3AC7EDEE43}"/>
              </a:ext>
            </a:extLst>
          </p:cNvPr>
          <p:cNvSpPr>
            <a:spLocks noGrp="1"/>
          </p:cNvSpPr>
          <p:nvPr>
            <p:ph idx="1"/>
          </p:nvPr>
        </p:nvSpPr>
        <p:spPr>
          <a:xfrm>
            <a:off x="219600" y="882196"/>
            <a:ext cx="11761118" cy="5328000"/>
          </a:xfrm>
        </p:spPr>
        <p:txBody>
          <a:bodyPr/>
          <a:lstStyle/>
          <a:p>
            <a:r>
              <a:rPr lang="en-GB" dirty="0"/>
              <a:t>Accessing and visualising the Jupiter minor moons is a tedious manual process in Cosmographia</a:t>
            </a:r>
          </a:p>
          <a:p>
            <a:endParaRPr lang="en-GB" dirty="0"/>
          </a:p>
          <a:p>
            <a:pPr marL="285750" indent="-285750">
              <a:buFont typeface="Courier New" panose="02070309020205020404" pitchFamily="49" charset="0"/>
              <a:buChar char="o"/>
            </a:pPr>
            <a:r>
              <a:rPr lang="en-GB" dirty="0"/>
              <a:t>Family colour and moon naming conventions</a:t>
            </a:r>
          </a:p>
          <a:p>
            <a:pPr marL="285750" indent="-285750">
              <a:buFont typeface="Courier New" panose="02070309020205020404" pitchFamily="49" charset="0"/>
              <a:buChar char="o"/>
            </a:pPr>
            <a:r>
              <a:rPr lang="en-GB" dirty="0"/>
              <a:t>UI show/hide feature</a:t>
            </a:r>
          </a:p>
          <a:p>
            <a:pPr marL="285750" indent="-285750">
              <a:buFont typeface="Courier New" panose="02070309020205020404" pitchFamily="49" charset="0"/>
              <a:buChar char="o"/>
            </a:pPr>
            <a:r>
              <a:rPr lang="en-GB" dirty="0"/>
              <a:t>Individual or family selection</a:t>
            </a:r>
          </a:p>
        </p:txBody>
      </p:sp>
      <p:pic>
        <p:nvPicPr>
          <p:cNvPr id="7" name="Picture 6">
            <a:extLst>
              <a:ext uri="{FF2B5EF4-FFF2-40B4-BE49-F238E27FC236}">
                <a16:creationId xmlns:a16="http://schemas.microsoft.com/office/drawing/2014/main" id="{6CE50F65-0821-04BC-FA71-F5C7817F965E}"/>
              </a:ext>
            </a:extLst>
          </p:cNvPr>
          <p:cNvPicPr>
            <a:picLocks noChangeAspect="1"/>
          </p:cNvPicPr>
          <p:nvPr/>
        </p:nvPicPr>
        <p:blipFill>
          <a:blip r:embed="rId2"/>
          <a:stretch>
            <a:fillRect/>
          </a:stretch>
        </p:blipFill>
        <p:spPr>
          <a:xfrm>
            <a:off x="6594583" y="2178287"/>
            <a:ext cx="5185337" cy="3797517"/>
          </a:xfrm>
          <a:prstGeom prst="rect">
            <a:avLst/>
          </a:prstGeom>
        </p:spPr>
      </p:pic>
      <p:pic>
        <p:nvPicPr>
          <p:cNvPr id="8" name="Picture 7">
            <a:extLst>
              <a:ext uri="{FF2B5EF4-FFF2-40B4-BE49-F238E27FC236}">
                <a16:creationId xmlns:a16="http://schemas.microsoft.com/office/drawing/2014/main" id="{950BBF6B-BEB8-7AC8-27BA-115A1E50DFEF}"/>
              </a:ext>
            </a:extLst>
          </p:cNvPr>
          <p:cNvPicPr>
            <a:picLocks noChangeAspect="1"/>
          </p:cNvPicPr>
          <p:nvPr/>
        </p:nvPicPr>
        <p:blipFill>
          <a:blip r:embed="rId3"/>
          <a:stretch>
            <a:fillRect/>
          </a:stretch>
        </p:blipFill>
        <p:spPr>
          <a:xfrm>
            <a:off x="244620" y="3302349"/>
            <a:ext cx="6149165" cy="2790651"/>
          </a:xfrm>
          <a:prstGeom prst="rect">
            <a:avLst/>
          </a:prstGeom>
        </p:spPr>
      </p:pic>
    </p:spTree>
    <p:extLst>
      <p:ext uri="{BB962C8B-B14F-4D97-AF65-F5344CB8AC3E}">
        <p14:creationId xmlns:p14="http://schemas.microsoft.com/office/powerpoint/2010/main" val="2401746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4E3E-5932-D7D2-6FFD-EA3B83FA3380}"/>
              </a:ext>
            </a:extLst>
          </p:cNvPr>
          <p:cNvSpPr>
            <a:spLocks noGrp="1"/>
          </p:cNvSpPr>
          <p:nvPr>
            <p:ph type="title"/>
          </p:nvPr>
        </p:nvSpPr>
        <p:spPr/>
        <p:txBody>
          <a:bodyPr/>
          <a:lstStyle/>
          <a:p>
            <a:r>
              <a:rPr lang="en-ES" dirty="0"/>
              <a:t>Jupiter Rings</a:t>
            </a:r>
          </a:p>
        </p:txBody>
      </p:sp>
      <p:sp>
        <p:nvSpPr>
          <p:cNvPr id="3" name="Content Placeholder 2">
            <a:extLst>
              <a:ext uri="{FF2B5EF4-FFF2-40B4-BE49-F238E27FC236}">
                <a16:creationId xmlns:a16="http://schemas.microsoft.com/office/drawing/2014/main" id="{5EE12B0A-4217-F1A0-34D0-1C3AC7EDEE43}"/>
              </a:ext>
            </a:extLst>
          </p:cNvPr>
          <p:cNvSpPr>
            <a:spLocks noGrp="1"/>
          </p:cNvSpPr>
          <p:nvPr>
            <p:ph idx="1"/>
          </p:nvPr>
        </p:nvSpPr>
        <p:spPr>
          <a:xfrm>
            <a:off x="219600" y="882196"/>
            <a:ext cx="11761118" cy="5328000"/>
          </a:xfrm>
        </p:spPr>
        <p:txBody>
          <a:bodyPr/>
          <a:lstStyle/>
          <a:p>
            <a:pPr marL="285750" indent="-285750">
              <a:buFont typeface="Arial" panose="020B0604020202020204" pitchFamily="34" charset="0"/>
              <a:buChar char="•"/>
            </a:pPr>
            <a:r>
              <a:rPr lang="en-GB" dirty="0"/>
              <a:t>The Jupiter rings are implemented as a first order approximation mainly for science planning purposes (Pointing Design, Occultation opportunities, etc.). The rings are implemented in JUICE </a:t>
            </a:r>
            <a:r>
              <a:rPr lang="en-GB" dirty="0">
                <a:hlinkClick r:id="rId2"/>
              </a:rPr>
              <a:t>Cosmographia Plugin</a:t>
            </a:r>
            <a:r>
              <a:rPr lang="en-GB" dirty="0"/>
              <a:t>, the Cosmographia configuration files of the </a:t>
            </a:r>
            <a:r>
              <a:rPr lang="en-GB" dirty="0">
                <a:hlinkClick r:id="rId3"/>
              </a:rPr>
              <a:t>SPICE Kernel data set</a:t>
            </a:r>
            <a:r>
              <a:rPr lang="en-GB" dirty="0"/>
              <a:t>, the SPICE kernels themselves and in the </a:t>
            </a:r>
            <a:r>
              <a:rPr lang="en-GB" dirty="0">
                <a:hlinkClick r:id="rId4"/>
              </a:rPr>
              <a:t>JUICE Pointing Tool</a:t>
            </a:r>
            <a:r>
              <a:rPr lang="en-GB" dirty="0"/>
              <a:t>.</a:t>
            </a:r>
            <a:endParaRPr lang="en-ES" dirty="0"/>
          </a:p>
        </p:txBody>
      </p:sp>
      <p:pic>
        <p:nvPicPr>
          <p:cNvPr id="4" name="Picture 3">
            <a:extLst>
              <a:ext uri="{FF2B5EF4-FFF2-40B4-BE49-F238E27FC236}">
                <a16:creationId xmlns:a16="http://schemas.microsoft.com/office/drawing/2014/main" id="{DA162B4F-E9E7-6F95-B3DF-C7420AA54DE5}"/>
              </a:ext>
            </a:extLst>
          </p:cNvPr>
          <p:cNvPicPr>
            <a:picLocks noChangeAspect="1"/>
          </p:cNvPicPr>
          <p:nvPr/>
        </p:nvPicPr>
        <p:blipFill>
          <a:blip r:embed="rId5"/>
          <a:stretch>
            <a:fillRect/>
          </a:stretch>
        </p:blipFill>
        <p:spPr>
          <a:xfrm>
            <a:off x="4845891" y="2807716"/>
            <a:ext cx="6553327" cy="3333451"/>
          </a:xfrm>
          <a:prstGeom prst="rect">
            <a:avLst/>
          </a:prstGeom>
        </p:spPr>
      </p:pic>
      <p:pic>
        <p:nvPicPr>
          <p:cNvPr id="5" name="Picture 4">
            <a:extLst>
              <a:ext uri="{FF2B5EF4-FFF2-40B4-BE49-F238E27FC236}">
                <a16:creationId xmlns:a16="http://schemas.microsoft.com/office/drawing/2014/main" id="{4437B06D-BC50-C050-08D6-55F2ED530A20}"/>
              </a:ext>
            </a:extLst>
          </p:cNvPr>
          <p:cNvPicPr>
            <a:picLocks noChangeAspect="1"/>
          </p:cNvPicPr>
          <p:nvPr/>
        </p:nvPicPr>
        <p:blipFill>
          <a:blip r:embed="rId6"/>
          <a:stretch>
            <a:fillRect/>
          </a:stretch>
        </p:blipFill>
        <p:spPr>
          <a:xfrm>
            <a:off x="216000" y="2500615"/>
            <a:ext cx="6764143" cy="2496064"/>
          </a:xfrm>
          <a:prstGeom prst="rect">
            <a:avLst/>
          </a:prstGeom>
        </p:spPr>
      </p:pic>
    </p:spTree>
    <p:extLst>
      <p:ext uri="{BB962C8B-B14F-4D97-AF65-F5344CB8AC3E}">
        <p14:creationId xmlns:p14="http://schemas.microsoft.com/office/powerpoint/2010/main" val="418289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4E3E-5932-D7D2-6FFD-EA3B83FA3380}"/>
              </a:ext>
            </a:extLst>
          </p:cNvPr>
          <p:cNvSpPr>
            <a:spLocks noGrp="1"/>
          </p:cNvSpPr>
          <p:nvPr>
            <p:ph type="title"/>
          </p:nvPr>
        </p:nvSpPr>
        <p:spPr/>
        <p:txBody>
          <a:bodyPr/>
          <a:lstStyle/>
          <a:p>
            <a:r>
              <a:rPr lang="en-ES" dirty="0"/>
              <a:t>Io and Europa Torii</a:t>
            </a:r>
          </a:p>
        </p:txBody>
      </p:sp>
      <p:sp>
        <p:nvSpPr>
          <p:cNvPr id="3" name="Content Placeholder 2">
            <a:extLst>
              <a:ext uri="{FF2B5EF4-FFF2-40B4-BE49-F238E27FC236}">
                <a16:creationId xmlns:a16="http://schemas.microsoft.com/office/drawing/2014/main" id="{5EE12B0A-4217-F1A0-34D0-1C3AC7EDEE43}"/>
              </a:ext>
            </a:extLst>
          </p:cNvPr>
          <p:cNvSpPr>
            <a:spLocks noGrp="1"/>
          </p:cNvSpPr>
          <p:nvPr>
            <p:ph idx="1"/>
          </p:nvPr>
        </p:nvSpPr>
        <p:spPr>
          <a:xfrm>
            <a:off x="219600" y="882196"/>
            <a:ext cx="11761118" cy="5328000"/>
          </a:xfrm>
        </p:spPr>
        <p:txBody>
          <a:bodyPr/>
          <a:lstStyle/>
          <a:p>
            <a:pPr marL="285750" indent="-285750">
              <a:buFont typeface="Arial" panose="020B0604020202020204" pitchFamily="34" charset="0"/>
              <a:buChar char="•"/>
            </a:pPr>
            <a:r>
              <a:rPr lang="en-GB" dirty="0"/>
              <a:t>The Jupiter and Europa Tori are implemented in the JUICE SPICE kernels, the plugin, and the Cosmographia configuration for science planning activities.</a:t>
            </a:r>
            <a:endParaRPr lang="en-ES" dirty="0"/>
          </a:p>
        </p:txBody>
      </p:sp>
      <p:pic>
        <p:nvPicPr>
          <p:cNvPr id="7" name="Picture 6">
            <a:extLst>
              <a:ext uri="{FF2B5EF4-FFF2-40B4-BE49-F238E27FC236}">
                <a16:creationId xmlns:a16="http://schemas.microsoft.com/office/drawing/2014/main" id="{AF020EC4-C97C-D21D-C66D-A40ECCC9F69F}"/>
              </a:ext>
            </a:extLst>
          </p:cNvPr>
          <p:cNvPicPr>
            <a:picLocks noChangeAspect="1"/>
          </p:cNvPicPr>
          <p:nvPr/>
        </p:nvPicPr>
        <p:blipFill>
          <a:blip r:embed="rId2"/>
          <a:stretch>
            <a:fillRect/>
          </a:stretch>
        </p:blipFill>
        <p:spPr>
          <a:xfrm>
            <a:off x="621218" y="1694546"/>
            <a:ext cx="4580978" cy="1511788"/>
          </a:xfrm>
          <a:prstGeom prst="rect">
            <a:avLst/>
          </a:prstGeom>
        </p:spPr>
      </p:pic>
      <p:pic>
        <p:nvPicPr>
          <p:cNvPr id="6" name="Picture 5">
            <a:extLst>
              <a:ext uri="{FF2B5EF4-FFF2-40B4-BE49-F238E27FC236}">
                <a16:creationId xmlns:a16="http://schemas.microsoft.com/office/drawing/2014/main" id="{177D6877-2236-B151-51EF-D0EF5113A35F}"/>
              </a:ext>
            </a:extLst>
          </p:cNvPr>
          <p:cNvPicPr>
            <a:picLocks noChangeAspect="1"/>
          </p:cNvPicPr>
          <p:nvPr/>
        </p:nvPicPr>
        <p:blipFill>
          <a:blip r:embed="rId3"/>
          <a:stretch>
            <a:fillRect/>
          </a:stretch>
        </p:blipFill>
        <p:spPr>
          <a:xfrm>
            <a:off x="5745892" y="1707666"/>
            <a:ext cx="6107724" cy="4502530"/>
          </a:xfrm>
          <a:prstGeom prst="rect">
            <a:avLst/>
          </a:prstGeom>
        </p:spPr>
      </p:pic>
      <p:sp>
        <p:nvSpPr>
          <p:cNvPr id="8" name="TextBox 7">
            <a:extLst>
              <a:ext uri="{FF2B5EF4-FFF2-40B4-BE49-F238E27FC236}">
                <a16:creationId xmlns:a16="http://schemas.microsoft.com/office/drawing/2014/main" id="{8BAC126E-BE35-3401-A7AE-2EDC5E46D29C}"/>
              </a:ext>
            </a:extLst>
          </p:cNvPr>
          <p:cNvSpPr txBox="1"/>
          <p:nvPr/>
        </p:nvSpPr>
        <p:spPr>
          <a:xfrm>
            <a:off x="506627" y="3299254"/>
            <a:ext cx="5112163" cy="3139321"/>
          </a:xfrm>
          <a:prstGeom prst="rect">
            <a:avLst/>
          </a:prstGeom>
          <a:noFill/>
        </p:spPr>
        <p:txBody>
          <a:bodyPr wrap="square" rtlCol="0">
            <a:spAutoFit/>
          </a:bodyPr>
          <a:lstStyle/>
          <a:p>
            <a:r>
              <a:rPr lang="en-GB" dirty="0"/>
              <a:t>The Io Plasma Torus (IPT) is based on a 2-D model representing a section of the Io Torus based on data from the JUNO mission.</a:t>
            </a:r>
          </a:p>
          <a:p>
            <a:endParaRPr lang="en-GB" dirty="0"/>
          </a:p>
          <a:p>
            <a:r>
              <a:rPr lang="en-GB" dirty="0"/>
              <a:t>For the Europa Plasma Torus (EPT) The torus is </a:t>
            </a:r>
            <a:r>
              <a:rPr lang="en-GB" dirty="0" err="1"/>
              <a:t>centered</a:t>
            </a:r>
            <a:r>
              <a:rPr lang="en-GB" dirty="0"/>
              <a:t> on 10.5 RJ (not centred in moon) with an ellipsoidal radius of 1.5 RJ in-plane and 1 RJ out of the plane, where the plane is defined by Europa’s orbital plane around Jupiter. </a:t>
            </a:r>
            <a:endParaRPr lang="en-ES" dirty="0"/>
          </a:p>
        </p:txBody>
      </p:sp>
    </p:spTree>
    <p:extLst>
      <p:ext uri="{BB962C8B-B14F-4D97-AF65-F5344CB8AC3E}">
        <p14:creationId xmlns:p14="http://schemas.microsoft.com/office/powerpoint/2010/main" val="2767019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4E3E-5932-D7D2-6FFD-EA3B83FA3380}"/>
              </a:ext>
            </a:extLst>
          </p:cNvPr>
          <p:cNvSpPr>
            <a:spLocks noGrp="1"/>
          </p:cNvSpPr>
          <p:nvPr>
            <p:ph type="title"/>
          </p:nvPr>
        </p:nvSpPr>
        <p:spPr>
          <a:xfrm>
            <a:off x="216000" y="160400"/>
            <a:ext cx="10108800" cy="553998"/>
          </a:xfrm>
        </p:spPr>
        <p:txBody>
          <a:bodyPr/>
          <a:lstStyle/>
          <a:p>
            <a:r>
              <a:rPr lang="en-GB" b="1" dirty="0"/>
              <a:t>Jupiter Main Aurora and Magnetosphere belts</a:t>
            </a:r>
            <a:endParaRPr lang="en-ES" dirty="0"/>
          </a:p>
        </p:txBody>
      </p:sp>
      <p:pic>
        <p:nvPicPr>
          <p:cNvPr id="7" name="Content Placeholder 6">
            <a:extLst>
              <a:ext uri="{FF2B5EF4-FFF2-40B4-BE49-F238E27FC236}">
                <a16:creationId xmlns:a16="http://schemas.microsoft.com/office/drawing/2014/main" id="{AAB207AD-640E-AC1E-06A0-3929F2D40CFF}"/>
              </a:ext>
            </a:extLst>
          </p:cNvPr>
          <p:cNvPicPr>
            <a:picLocks noGrp="1" noChangeAspect="1"/>
          </p:cNvPicPr>
          <p:nvPr>
            <p:ph idx="1"/>
          </p:nvPr>
        </p:nvPicPr>
        <p:blipFill>
          <a:blip r:embed="rId2"/>
          <a:stretch>
            <a:fillRect/>
          </a:stretch>
        </p:blipFill>
        <p:spPr>
          <a:xfrm>
            <a:off x="1512718" y="3094006"/>
            <a:ext cx="4066601" cy="3202374"/>
          </a:xfrm>
          <a:prstGeom prst="rect">
            <a:avLst/>
          </a:prstGeom>
        </p:spPr>
      </p:pic>
      <p:pic>
        <p:nvPicPr>
          <p:cNvPr id="6" name="Picture 5">
            <a:extLst>
              <a:ext uri="{FF2B5EF4-FFF2-40B4-BE49-F238E27FC236}">
                <a16:creationId xmlns:a16="http://schemas.microsoft.com/office/drawing/2014/main" id="{A16E7EA3-228E-48A8-B066-55730F082ACC}"/>
              </a:ext>
            </a:extLst>
          </p:cNvPr>
          <p:cNvPicPr>
            <a:picLocks noChangeAspect="1"/>
          </p:cNvPicPr>
          <p:nvPr/>
        </p:nvPicPr>
        <p:blipFill>
          <a:blip r:embed="rId3"/>
          <a:stretch>
            <a:fillRect/>
          </a:stretch>
        </p:blipFill>
        <p:spPr>
          <a:xfrm>
            <a:off x="5786173" y="3094006"/>
            <a:ext cx="5368566" cy="3202374"/>
          </a:xfrm>
          <a:prstGeom prst="rect">
            <a:avLst/>
          </a:prstGeom>
        </p:spPr>
      </p:pic>
      <p:pic>
        <p:nvPicPr>
          <p:cNvPr id="8" name="Picture 7">
            <a:extLst>
              <a:ext uri="{FF2B5EF4-FFF2-40B4-BE49-F238E27FC236}">
                <a16:creationId xmlns:a16="http://schemas.microsoft.com/office/drawing/2014/main" id="{F93BA07F-CBB6-3353-72C2-B593127C2CB4}"/>
              </a:ext>
            </a:extLst>
          </p:cNvPr>
          <p:cNvPicPr>
            <a:picLocks noChangeAspect="1"/>
          </p:cNvPicPr>
          <p:nvPr/>
        </p:nvPicPr>
        <p:blipFill>
          <a:blip r:embed="rId4"/>
          <a:stretch>
            <a:fillRect/>
          </a:stretch>
        </p:blipFill>
        <p:spPr>
          <a:xfrm>
            <a:off x="4766469" y="4356981"/>
            <a:ext cx="2692400" cy="1536700"/>
          </a:xfrm>
          <a:prstGeom prst="rect">
            <a:avLst/>
          </a:prstGeom>
        </p:spPr>
      </p:pic>
      <p:sp>
        <p:nvSpPr>
          <p:cNvPr id="9" name="TextBox 8">
            <a:extLst>
              <a:ext uri="{FF2B5EF4-FFF2-40B4-BE49-F238E27FC236}">
                <a16:creationId xmlns:a16="http://schemas.microsoft.com/office/drawing/2014/main" id="{1F2F1CE0-A2B3-FF88-2693-17514C11EE84}"/>
              </a:ext>
            </a:extLst>
          </p:cNvPr>
          <p:cNvSpPr txBox="1"/>
          <p:nvPr/>
        </p:nvSpPr>
        <p:spPr>
          <a:xfrm>
            <a:off x="863745" y="1062681"/>
            <a:ext cx="10497848" cy="2031325"/>
          </a:xfrm>
          <a:prstGeom prst="rect">
            <a:avLst/>
          </a:prstGeom>
          <a:noFill/>
        </p:spPr>
        <p:txBody>
          <a:bodyPr wrap="square" rtlCol="0">
            <a:spAutoFit/>
          </a:bodyPr>
          <a:lstStyle/>
          <a:p>
            <a:r>
              <a:rPr lang="en-GB" dirty="0"/>
              <a:t>The Jupiter Main Aurora and Inner, Middle, and Outer Magnetosphere belts are available in the plugin and in the Cosmographia configuration files of the SPICE kernel set for visualization purposes and they show the magnetosphere of Jupiter and aurora. The magnetosphere is generated through the </a:t>
            </a:r>
            <a:r>
              <a:rPr lang="en-GB" i="1" dirty="0"/>
              <a:t>particle system</a:t>
            </a:r>
            <a:r>
              <a:rPr lang="en-GB" dirty="0"/>
              <a:t> option of Cosmographia, with particle positions along magnetic field lines estimated by a model. The aurora position also uses the </a:t>
            </a:r>
            <a:r>
              <a:rPr lang="en-GB" i="1" dirty="0"/>
              <a:t>particle system</a:t>
            </a:r>
            <a:r>
              <a:rPr lang="en-GB" dirty="0"/>
              <a:t>, with locations obtained from the Auroral Ovals files provided by LASP/University of Colorado </a:t>
            </a:r>
          </a:p>
        </p:txBody>
      </p:sp>
    </p:spTree>
    <p:extLst>
      <p:ext uri="{BB962C8B-B14F-4D97-AF65-F5344CB8AC3E}">
        <p14:creationId xmlns:p14="http://schemas.microsoft.com/office/powerpoint/2010/main" val="2398541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4E3E-5932-D7D2-6FFD-EA3B83FA3380}"/>
              </a:ext>
            </a:extLst>
          </p:cNvPr>
          <p:cNvSpPr>
            <a:spLocks noGrp="1"/>
          </p:cNvSpPr>
          <p:nvPr>
            <p:ph type="title"/>
          </p:nvPr>
        </p:nvSpPr>
        <p:spPr/>
        <p:txBody>
          <a:bodyPr/>
          <a:lstStyle/>
          <a:p>
            <a:r>
              <a:rPr lang="en-ES" dirty="0"/>
              <a:t>Online help</a:t>
            </a:r>
          </a:p>
        </p:txBody>
      </p:sp>
      <p:sp>
        <p:nvSpPr>
          <p:cNvPr id="3" name="Content Placeholder 2">
            <a:extLst>
              <a:ext uri="{FF2B5EF4-FFF2-40B4-BE49-F238E27FC236}">
                <a16:creationId xmlns:a16="http://schemas.microsoft.com/office/drawing/2014/main" id="{5EE12B0A-4217-F1A0-34D0-1C3AC7EDEE43}"/>
              </a:ext>
            </a:extLst>
          </p:cNvPr>
          <p:cNvSpPr>
            <a:spLocks noGrp="1"/>
          </p:cNvSpPr>
          <p:nvPr>
            <p:ph idx="1"/>
          </p:nvPr>
        </p:nvSpPr>
        <p:spPr>
          <a:xfrm>
            <a:off x="219600" y="882196"/>
            <a:ext cx="7781400" cy="5328000"/>
          </a:xfrm>
        </p:spPr>
        <p:txBody>
          <a:bodyPr/>
          <a:lstStyle/>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r>
              <a:rPr lang="en-ES" dirty="0"/>
              <a:t>Big thanks to Marc Costa</a:t>
            </a:r>
          </a:p>
          <a:p>
            <a:pPr marL="285750" indent="-285750">
              <a:buFont typeface="Arial" panose="020B0604020202020204" pitchFamily="34" charset="0"/>
              <a:buChar char="•"/>
            </a:pPr>
            <a:r>
              <a:rPr lang="en-GB" dirty="0"/>
              <a:t>https://</a:t>
            </a:r>
            <a:r>
              <a:rPr lang="en-GB" dirty="0" err="1"/>
              <a:t>juicesoc.esac.esa.int</a:t>
            </a:r>
            <a:r>
              <a:rPr lang="en-GB" dirty="0"/>
              <a:t>/help/</a:t>
            </a:r>
            <a:r>
              <a:rPr lang="en-GB" dirty="0" err="1"/>
              <a:t>cosmog</a:t>
            </a:r>
            <a:r>
              <a:rPr lang="en-GB" dirty="0"/>
              <a:t>/</a:t>
            </a:r>
            <a:endParaRPr lang="en-ES" dirty="0"/>
          </a:p>
          <a:p>
            <a:pPr marL="285750" indent="-285750">
              <a:buFont typeface="Arial" panose="020B0604020202020204" pitchFamily="34" charset="0"/>
              <a:buChar char="•"/>
            </a:pPr>
            <a:endParaRPr lang="en-ES" dirty="0"/>
          </a:p>
        </p:txBody>
      </p:sp>
      <p:pic>
        <p:nvPicPr>
          <p:cNvPr id="7" name="Picture 6">
            <a:extLst>
              <a:ext uri="{FF2B5EF4-FFF2-40B4-BE49-F238E27FC236}">
                <a16:creationId xmlns:a16="http://schemas.microsoft.com/office/drawing/2014/main" id="{0F9DD488-9ACB-4970-A3F6-B409223C6EFF}"/>
              </a:ext>
            </a:extLst>
          </p:cNvPr>
          <p:cNvPicPr>
            <a:picLocks noChangeAspect="1"/>
          </p:cNvPicPr>
          <p:nvPr/>
        </p:nvPicPr>
        <p:blipFill>
          <a:blip r:embed="rId2"/>
          <a:stretch>
            <a:fillRect/>
          </a:stretch>
        </p:blipFill>
        <p:spPr>
          <a:xfrm>
            <a:off x="639811" y="1036991"/>
            <a:ext cx="6940977" cy="4432325"/>
          </a:xfrm>
          <a:prstGeom prst="rect">
            <a:avLst/>
          </a:prstGeom>
          <a:effectLst>
            <a:outerShdw blurRad="50800" dist="38100" algn="l" rotWithShape="0">
              <a:prstClr val="black">
                <a:alpha val="40000"/>
              </a:prstClr>
            </a:outerShdw>
          </a:effectLst>
        </p:spPr>
      </p:pic>
      <p:pic>
        <p:nvPicPr>
          <p:cNvPr id="8" name="Picture 7">
            <a:extLst>
              <a:ext uri="{FF2B5EF4-FFF2-40B4-BE49-F238E27FC236}">
                <a16:creationId xmlns:a16="http://schemas.microsoft.com/office/drawing/2014/main" id="{9C51A9F2-7C00-774C-6981-2895E64B8913}"/>
              </a:ext>
            </a:extLst>
          </p:cNvPr>
          <p:cNvPicPr>
            <a:picLocks noChangeAspect="1"/>
          </p:cNvPicPr>
          <p:nvPr/>
        </p:nvPicPr>
        <p:blipFill>
          <a:blip r:embed="rId3"/>
          <a:stretch>
            <a:fillRect/>
          </a:stretch>
        </p:blipFill>
        <p:spPr>
          <a:xfrm>
            <a:off x="6926094" y="1388684"/>
            <a:ext cx="4807377" cy="3618950"/>
          </a:xfrm>
          <a:prstGeom prst="rect">
            <a:avLst/>
          </a:prstGeom>
          <a:effectLst>
            <a:outerShdw blurRad="50800" dist="38100" dir="8100000" algn="tr" rotWithShape="0">
              <a:prstClr val="black">
                <a:alpha val="40000"/>
              </a:prstClr>
            </a:outerShdw>
            <a:softEdge rad="63500"/>
          </a:effectLst>
        </p:spPr>
      </p:pic>
    </p:spTree>
    <p:extLst>
      <p:ext uri="{BB962C8B-B14F-4D97-AF65-F5344CB8AC3E}">
        <p14:creationId xmlns:p14="http://schemas.microsoft.com/office/powerpoint/2010/main" val="2813003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42F8-F1B4-DBF8-D6D3-BA34DE1F69C2}"/>
              </a:ext>
            </a:extLst>
          </p:cNvPr>
          <p:cNvSpPr>
            <a:spLocks noGrp="1"/>
          </p:cNvSpPr>
          <p:nvPr>
            <p:ph type="title"/>
          </p:nvPr>
        </p:nvSpPr>
        <p:spPr/>
        <p:txBody>
          <a:bodyPr/>
          <a:lstStyle/>
          <a:p>
            <a:r>
              <a:rPr lang="en-ES" dirty="0"/>
              <a:t>The backdoor - Getting access to the main window</a:t>
            </a:r>
          </a:p>
        </p:txBody>
      </p:sp>
      <p:sp>
        <p:nvSpPr>
          <p:cNvPr id="7" name="Content Placeholder 6">
            <a:extLst>
              <a:ext uri="{FF2B5EF4-FFF2-40B4-BE49-F238E27FC236}">
                <a16:creationId xmlns:a16="http://schemas.microsoft.com/office/drawing/2014/main" id="{08C4C7BF-7AFC-AB01-F72F-28BF3BA24093}"/>
              </a:ext>
            </a:extLst>
          </p:cNvPr>
          <p:cNvSpPr>
            <a:spLocks noGrp="1"/>
          </p:cNvSpPr>
          <p:nvPr>
            <p:ph idx="1"/>
          </p:nvPr>
        </p:nvSpPr>
        <p:spPr/>
        <p:txBody>
          <a:bodyPr/>
          <a:lstStyle/>
          <a:p>
            <a:r>
              <a:rPr lang="en-GB" dirty="0"/>
              <a:t>In the previous section of Cosmographia scripting, we have seen how to execute a Cosmo script and what is the intended flow of the scripting. </a:t>
            </a:r>
          </a:p>
          <a:p>
            <a:r>
              <a:rPr lang="en-GB" dirty="0"/>
              <a:t>With the plugin we wanted a way of interacting with Cosmographia out of this loop. So, we searched for a method of bypassing normal processing and allow us to extend the capabilities.</a:t>
            </a:r>
          </a:p>
          <a:p>
            <a:r>
              <a:rPr lang="en-GB" dirty="0"/>
              <a:t>After analysing the tool and its usage of the Qt framework (</a:t>
            </a:r>
            <a:r>
              <a:rPr lang="en-GB" dirty="0" err="1"/>
              <a:t>pyQt</a:t>
            </a:r>
            <a:r>
              <a:rPr lang="en-GB" dirty="0"/>
              <a:t> 5),</a:t>
            </a:r>
            <a:r>
              <a:rPr lang="en-ES" dirty="0"/>
              <a:t> we concluded, that getting access to the main window, and setting up  a ‘hook’ on it (as a menu option for example)</a:t>
            </a:r>
          </a:p>
          <a:p>
            <a:endParaRPr lang="en-ES" dirty="0"/>
          </a:p>
          <a:p>
            <a:endParaRPr lang="en-ES" dirty="0"/>
          </a:p>
          <a:p>
            <a:endParaRPr lang="en-ES" dirty="0"/>
          </a:p>
        </p:txBody>
      </p:sp>
      <p:pic>
        <p:nvPicPr>
          <p:cNvPr id="9" name="Picture 8">
            <a:extLst>
              <a:ext uri="{FF2B5EF4-FFF2-40B4-BE49-F238E27FC236}">
                <a16:creationId xmlns:a16="http://schemas.microsoft.com/office/drawing/2014/main" id="{C9ED1D7D-EDC9-6A4A-D488-E08A8C6A7ED6}"/>
              </a:ext>
            </a:extLst>
          </p:cNvPr>
          <p:cNvPicPr>
            <a:picLocks noChangeAspect="1"/>
          </p:cNvPicPr>
          <p:nvPr/>
        </p:nvPicPr>
        <p:blipFill>
          <a:blip r:embed="rId2"/>
          <a:stretch>
            <a:fillRect/>
          </a:stretch>
        </p:blipFill>
        <p:spPr>
          <a:xfrm>
            <a:off x="359912" y="3429000"/>
            <a:ext cx="4165600" cy="2057400"/>
          </a:xfrm>
          <a:prstGeom prst="rect">
            <a:avLst/>
          </a:prstGeom>
        </p:spPr>
      </p:pic>
    </p:spTree>
    <p:extLst>
      <p:ext uri="{BB962C8B-B14F-4D97-AF65-F5344CB8AC3E}">
        <p14:creationId xmlns:p14="http://schemas.microsoft.com/office/powerpoint/2010/main" val="5755112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42F8-F1B4-DBF8-D6D3-BA34DE1F69C2}"/>
              </a:ext>
            </a:extLst>
          </p:cNvPr>
          <p:cNvSpPr>
            <a:spLocks noGrp="1"/>
          </p:cNvSpPr>
          <p:nvPr>
            <p:ph type="title"/>
          </p:nvPr>
        </p:nvSpPr>
        <p:spPr/>
        <p:txBody>
          <a:bodyPr/>
          <a:lstStyle/>
          <a:p>
            <a:r>
              <a:rPr lang="en-ES" dirty="0"/>
              <a:t>The backdoor – creating an app on top</a:t>
            </a:r>
          </a:p>
        </p:txBody>
      </p:sp>
      <p:sp>
        <p:nvSpPr>
          <p:cNvPr id="3" name="Content Placeholder 2">
            <a:extLst>
              <a:ext uri="{FF2B5EF4-FFF2-40B4-BE49-F238E27FC236}">
                <a16:creationId xmlns:a16="http://schemas.microsoft.com/office/drawing/2014/main" id="{4090C7E2-234D-5DC8-6C8C-F595533BD098}"/>
              </a:ext>
            </a:extLst>
          </p:cNvPr>
          <p:cNvSpPr>
            <a:spLocks noGrp="1"/>
          </p:cNvSpPr>
          <p:nvPr>
            <p:ph idx="1"/>
          </p:nvPr>
        </p:nvSpPr>
        <p:spPr/>
        <p:txBody>
          <a:bodyPr/>
          <a:lstStyle/>
          <a:p>
            <a:r>
              <a:rPr lang="en-ES" dirty="0"/>
              <a:t>Adding custom packages to the cosmo scripting (Cosmographia 4.1+)</a:t>
            </a:r>
          </a:p>
          <a:p>
            <a:endParaRPr lang="en-ES" dirty="0"/>
          </a:p>
          <a:p>
            <a:endParaRPr lang="en-ES" dirty="0"/>
          </a:p>
          <a:p>
            <a:endParaRPr lang="en-ES" dirty="0"/>
          </a:p>
          <a:p>
            <a:endParaRPr lang="en-ES" dirty="0"/>
          </a:p>
          <a:p>
            <a:endParaRPr lang="en-ES" dirty="0"/>
          </a:p>
          <a:p>
            <a:endParaRPr lang="en-ES" dirty="0"/>
          </a:p>
          <a:p>
            <a:r>
              <a:rPr lang="en-ES" dirty="0"/>
              <a:t>PyQT and Q</a:t>
            </a:r>
            <a:r>
              <a:rPr lang="en-GB" dirty="0"/>
              <a:t>c</a:t>
            </a:r>
            <a:r>
              <a:rPr lang="en-ES" dirty="0"/>
              <a:t>reator (UI development)</a:t>
            </a:r>
          </a:p>
          <a:p>
            <a:endParaRPr lang="en-ES" dirty="0"/>
          </a:p>
          <a:p>
            <a:endParaRPr lang="en-ES" dirty="0"/>
          </a:p>
        </p:txBody>
      </p:sp>
      <p:pic>
        <p:nvPicPr>
          <p:cNvPr id="4" name="Picture 3">
            <a:extLst>
              <a:ext uri="{FF2B5EF4-FFF2-40B4-BE49-F238E27FC236}">
                <a16:creationId xmlns:a16="http://schemas.microsoft.com/office/drawing/2014/main" id="{E48CFEBF-2F11-E5FA-EBE8-E64AB297B230}"/>
              </a:ext>
            </a:extLst>
          </p:cNvPr>
          <p:cNvPicPr>
            <a:picLocks noChangeAspect="1"/>
          </p:cNvPicPr>
          <p:nvPr/>
        </p:nvPicPr>
        <p:blipFill>
          <a:blip r:embed="rId2"/>
          <a:stretch>
            <a:fillRect/>
          </a:stretch>
        </p:blipFill>
        <p:spPr>
          <a:xfrm>
            <a:off x="587152" y="1310516"/>
            <a:ext cx="5930900" cy="1917700"/>
          </a:xfrm>
          <a:prstGeom prst="rect">
            <a:avLst/>
          </a:prstGeom>
        </p:spPr>
      </p:pic>
      <p:pic>
        <p:nvPicPr>
          <p:cNvPr id="5" name="Picture 4">
            <a:extLst>
              <a:ext uri="{FF2B5EF4-FFF2-40B4-BE49-F238E27FC236}">
                <a16:creationId xmlns:a16="http://schemas.microsoft.com/office/drawing/2014/main" id="{0081ED82-9C4F-F422-6C37-AD7D91C5F12E}"/>
              </a:ext>
            </a:extLst>
          </p:cNvPr>
          <p:cNvPicPr>
            <a:picLocks noChangeAspect="1"/>
          </p:cNvPicPr>
          <p:nvPr/>
        </p:nvPicPr>
        <p:blipFill>
          <a:blip r:embed="rId3"/>
          <a:stretch>
            <a:fillRect/>
          </a:stretch>
        </p:blipFill>
        <p:spPr>
          <a:xfrm>
            <a:off x="5764289" y="3184510"/>
            <a:ext cx="4763667" cy="3025686"/>
          </a:xfrm>
          <a:prstGeom prst="rect">
            <a:avLst/>
          </a:prstGeom>
          <a:effectLst>
            <a:innerShdw blurRad="114300">
              <a:prstClr val="black"/>
            </a:innerShdw>
          </a:effectLst>
        </p:spPr>
      </p:pic>
      <p:pic>
        <p:nvPicPr>
          <p:cNvPr id="7" name="Picture 6">
            <a:extLst>
              <a:ext uri="{FF2B5EF4-FFF2-40B4-BE49-F238E27FC236}">
                <a16:creationId xmlns:a16="http://schemas.microsoft.com/office/drawing/2014/main" id="{D9544D68-B2AC-D40D-AC93-29B66D926C59}"/>
              </a:ext>
            </a:extLst>
          </p:cNvPr>
          <p:cNvPicPr>
            <a:picLocks noChangeAspect="1"/>
          </p:cNvPicPr>
          <p:nvPr/>
        </p:nvPicPr>
        <p:blipFill>
          <a:blip r:embed="rId4"/>
          <a:stretch>
            <a:fillRect/>
          </a:stretch>
        </p:blipFill>
        <p:spPr>
          <a:xfrm>
            <a:off x="1084894" y="4037284"/>
            <a:ext cx="3400608" cy="2172912"/>
          </a:xfrm>
          <a:prstGeom prst="rect">
            <a:avLst/>
          </a:prstGeom>
          <a:effectLst>
            <a:innerShdw blurRad="114300">
              <a:prstClr val="black"/>
            </a:innerShdw>
          </a:effectLst>
        </p:spPr>
      </p:pic>
    </p:spTree>
    <p:extLst>
      <p:ext uri="{BB962C8B-B14F-4D97-AF65-F5344CB8AC3E}">
        <p14:creationId xmlns:p14="http://schemas.microsoft.com/office/powerpoint/2010/main" val="1939741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97D2A-DA53-CCC2-CC8D-D30CB8F01FE2}"/>
              </a:ext>
            </a:extLst>
          </p:cNvPr>
          <p:cNvSpPr>
            <a:spLocks noGrp="1"/>
          </p:cNvSpPr>
          <p:nvPr>
            <p:ph type="title"/>
          </p:nvPr>
        </p:nvSpPr>
        <p:spPr/>
        <p:txBody>
          <a:bodyPr/>
          <a:lstStyle/>
          <a:p>
            <a:r>
              <a:rPr lang="en-ES" dirty="0"/>
              <a:t>Installing Cosmographia</a:t>
            </a:r>
          </a:p>
        </p:txBody>
      </p:sp>
      <p:sp>
        <p:nvSpPr>
          <p:cNvPr id="3" name="Content Placeholder 2">
            <a:extLst>
              <a:ext uri="{FF2B5EF4-FFF2-40B4-BE49-F238E27FC236}">
                <a16:creationId xmlns:a16="http://schemas.microsoft.com/office/drawing/2014/main" id="{3B88B224-F666-B7F7-CBFF-D0904704F639}"/>
              </a:ext>
            </a:extLst>
          </p:cNvPr>
          <p:cNvSpPr>
            <a:spLocks noGrp="1"/>
          </p:cNvSpPr>
          <p:nvPr>
            <p:ph idx="1"/>
          </p:nvPr>
        </p:nvSpPr>
        <p:spPr/>
        <p:txBody>
          <a:bodyPr/>
          <a:lstStyle/>
          <a:p>
            <a:pPr marL="285750" indent="-285750">
              <a:buFont typeface="Arial" panose="020B0604020202020204" pitchFamily="34" charset="0"/>
              <a:buChar char="•"/>
            </a:pPr>
            <a:r>
              <a:rPr lang="en-ES" dirty="0"/>
              <a:t>Cosmographia can be downloaded from the NAIF or ESA SPICE Service sites.</a:t>
            </a:r>
          </a:p>
          <a:p>
            <a:pPr marL="1067076" lvl="1" indent="-285750">
              <a:buFont typeface="Arial" panose="020B0604020202020204" pitchFamily="34" charset="0"/>
              <a:buChar char="•"/>
            </a:pPr>
            <a:r>
              <a:rPr lang="en-ES" dirty="0"/>
              <a:t>NAIF: </a:t>
            </a:r>
            <a:r>
              <a:rPr lang="en-GB" dirty="0">
                <a:hlinkClick r:id="rId2"/>
              </a:rPr>
              <a:t>https://naif.jpl.nasa.gov/naif/cosmographia_components.html</a:t>
            </a:r>
            <a:r>
              <a:rPr lang="en-GB" dirty="0"/>
              <a:t> </a:t>
            </a:r>
            <a:endParaRPr lang="en-ES" dirty="0"/>
          </a:p>
          <a:p>
            <a:pPr marL="1067076" lvl="1" indent="-285750">
              <a:buFont typeface="Arial" panose="020B0604020202020204" pitchFamily="34" charset="0"/>
              <a:buChar char="•"/>
            </a:pPr>
            <a:r>
              <a:rPr lang="en-ES" dirty="0"/>
              <a:t>ESS: </a:t>
            </a:r>
            <a:r>
              <a:rPr lang="en-GB" dirty="0">
                <a:hlinkClick r:id="rId3"/>
              </a:rPr>
              <a:t>https://www.cosmos.esa.int/web/spice/cosmographia</a:t>
            </a:r>
            <a:r>
              <a:rPr lang="en-GB" dirty="0"/>
              <a:t> </a:t>
            </a:r>
            <a:endParaRPr lang="en-ES" dirty="0"/>
          </a:p>
        </p:txBody>
      </p:sp>
    </p:spTree>
    <p:extLst>
      <p:ext uri="{BB962C8B-B14F-4D97-AF65-F5344CB8AC3E}">
        <p14:creationId xmlns:p14="http://schemas.microsoft.com/office/powerpoint/2010/main" val="4034414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42F8-F1B4-DBF8-D6D3-BA34DE1F69C2}"/>
              </a:ext>
            </a:extLst>
          </p:cNvPr>
          <p:cNvSpPr>
            <a:spLocks noGrp="1"/>
          </p:cNvSpPr>
          <p:nvPr>
            <p:ph type="title"/>
          </p:nvPr>
        </p:nvSpPr>
        <p:spPr/>
        <p:txBody>
          <a:bodyPr/>
          <a:lstStyle/>
          <a:p>
            <a:r>
              <a:rPr lang="en-ES" dirty="0"/>
              <a:t>Next Generation</a:t>
            </a:r>
          </a:p>
        </p:txBody>
      </p:sp>
      <p:sp>
        <p:nvSpPr>
          <p:cNvPr id="3" name="Content Placeholder 2">
            <a:extLst>
              <a:ext uri="{FF2B5EF4-FFF2-40B4-BE49-F238E27FC236}">
                <a16:creationId xmlns:a16="http://schemas.microsoft.com/office/drawing/2014/main" id="{4090C7E2-234D-5DC8-6C8C-F595533BD098}"/>
              </a:ext>
            </a:extLst>
          </p:cNvPr>
          <p:cNvSpPr>
            <a:spLocks noGrp="1"/>
          </p:cNvSpPr>
          <p:nvPr>
            <p:ph idx="1"/>
          </p:nvPr>
        </p:nvSpPr>
        <p:spPr/>
        <p:txBody>
          <a:bodyPr/>
          <a:lstStyle/>
          <a:p>
            <a:pPr marL="285750" indent="-285750">
              <a:buFont typeface="Courier New" panose="02070309020205020404" pitchFamily="49" charset="0"/>
              <a:buChar char="o"/>
            </a:pPr>
            <a:r>
              <a:rPr lang="en-ES" dirty="0"/>
              <a:t>Limitations for the development have been removed with Cosmographia 4.2</a:t>
            </a:r>
          </a:p>
          <a:p>
            <a:pPr marL="285750" indent="-285750">
              <a:buFont typeface="Courier New" panose="02070309020205020404" pitchFamily="49" charset="0"/>
              <a:buChar char="o"/>
            </a:pPr>
            <a:r>
              <a:rPr lang="en-ES" dirty="0"/>
              <a:t>The experience gained during the juice plugin allows us to extend the capabilites and improve the mission specific usability</a:t>
            </a:r>
          </a:p>
          <a:p>
            <a:pPr marL="285750" indent="-285750">
              <a:buFont typeface="Courier New" panose="02070309020205020404" pitchFamily="49" charset="0"/>
              <a:buChar char="o"/>
            </a:pPr>
            <a:r>
              <a:rPr lang="en-ES" dirty="0"/>
              <a:t>Refactoring is needed to ensure the maintenability and stability</a:t>
            </a:r>
          </a:p>
          <a:p>
            <a:endParaRPr lang="en-ES" dirty="0"/>
          </a:p>
          <a:p>
            <a:endParaRPr lang="en-ES" dirty="0"/>
          </a:p>
          <a:p>
            <a:endParaRPr lang="en-ES" dirty="0"/>
          </a:p>
          <a:p>
            <a:endParaRPr lang="en-ES" dirty="0"/>
          </a:p>
          <a:p>
            <a:endParaRPr lang="en-ES" dirty="0"/>
          </a:p>
          <a:p>
            <a:endParaRPr lang="en-ES" dirty="0"/>
          </a:p>
          <a:p>
            <a:endParaRPr lang="en-ES" dirty="0"/>
          </a:p>
          <a:p>
            <a:r>
              <a:rPr lang="en-ES" sz="2400" dirty="0">
                <a:solidFill>
                  <a:schemeClr val="accent2"/>
                </a:solidFill>
              </a:rPr>
              <a:t>SPICE service is open to implement or support mission specific use cases that can benefit from the Cosmographia capabilities.</a:t>
            </a:r>
          </a:p>
          <a:p>
            <a:endParaRPr lang="en-ES" dirty="0"/>
          </a:p>
          <a:p>
            <a:endParaRPr lang="en-ES" dirty="0"/>
          </a:p>
          <a:p>
            <a:endParaRPr lang="en-ES" dirty="0"/>
          </a:p>
          <a:p>
            <a:endParaRPr lang="en-ES" dirty="0"/>
          </a:p>
          <a:p>
            <a:endParaRPr lang="en-ES" dirty="0"/>
          </a:p>
          <a:p>
            <a:endParaRPr lang="en-ES" dirty="0"/>
          </a:p>
        </p:txBody>
      </p:sp>
      <p:pic>
        <p:nvPicPr>
          <p:cNvPr id="6" name="Picture 5">
            <a:extLst>
              <a:ext uri="{FF2B5EF4-FFF2-40B4-BE49-F238E27FC236}">
                <a16:creationId xmlns:a16="http://schemas.microsoft.com/office/drawing/2014/main" id="{D413FE00-FCEE-7A2B-8F78-7F88B77E2042}"/>
              </a:ext>
            </a:extLst>
          </p:cNvPr>
          <p:cNvPicPr>
            <a:picLocks noChangeAspect="1"/>
          </p:cNvPicPr>
          <p:nvPr/>
        </p:nvPicPr>
        <p:blipFill>
          <a:blip r:embed="rId2"/>
          <a:stretch>
            <a:fillRect/>
          </a:stretch>
        </p:blipFill>
        <p:spPr>
          <a:xfrm>
            <a:off x="515059" y="2533135"/>
            <a:ext cx="2832734" cy="2332509"/>
          </a:xfrm>
          <a:prstGeom prst="rect">
            <a:avLst/>
          </a:prstGeom>
          <a:effectLst>
            <a:innerShdw blurRad="114300">
              <a:prstClr val="black"/>
            </a:innerShdw>
          </a:effectLst>
        </p:spPr>
      </p:pic>
      <p:pic>
        <p:nvPicPr>
          <p:cNvPr id="8" name="Picture 7">
            <a:extLst>
              <a:ext uri="{FF2B5EF4-FFF2-40B4-BE49-F238E27FC236}">
                <a16:creationId xmlns:a16="http://schemas.microsoft.com/office/drawing/2014/main" id="{C237CDBE-8625-E9D6-DCE2-DBFE093E59C1}"/>
              </a:ext>
            </a:extLst>
          </p:cNvPr>
          <p:cNvPicPr>
            <a:picLocks noChangeAspect="1"/>
          </p:cNvPicPr>
          <p:nvPr/>
        </p:nvPicPr>
        <p:blipFill>
          <a:blip r:embed="rId3"/>
          <a:stretch>
            <a:fillRect/>
          </a:stretch>
        </p:blipFill>
        <p:spPr>
          <a:xfrm>
            <a:off x="3679499" y="2452988"/>
            <a:ext cx="3042064" cy="2492802"/>
          </a:xfrm>
          <a:prstGeom prst="rect">
            <a:avLst/>
          </a:prstGeom>
          <a:effectLst>
            <a:innerShdw blurRad="114300">
              <a:prstClr val="black"/>
            </a:innerShdw>
          </a:effectLst>
        </p:spPr>
      </p:pic>
      <p:pic>
        <p:nvPicPr>
          <p:cNvPr id="9" name="Picture 8">
            <a:extLst>
              <a:ext uri="{FF2B5EF4-FFF2-40B4-BE49-F238E27FC236}">
                <a16:creationId xmlns:a16="http://schemas.microsoft.com/office/drawing/2014/main" id="{4769CFAB-1E8A-A930-FE45-AD70B8136877}"/>
              </a:ext>
            </a:extLst>
          </p:cNvPr>
          <p:cNvPicPr>
            <a:picLocks noChangeAspect="1"/>
          </p:cNvPicPr>
          <p:nvPr/>
        </p:nvPicPr>
        <p:blipFill>
          <a:blip r:embed="rId4"/>
          <a:stretch>
            <a:fillRect/>
          </a:stretch>
        </p:blipFill>
        <p:spPr>
          <a:xfrm>
            <a:off x="7053270" y="2693659"/>
            <a:ext cx="4897797" cy="1705074"/>
          </a:xfrm>
          <a:prstGeom prst="rect">
            <a:avLst/>
          </a:prstGeom>
          <a:effectLst>
            <a:innerShdw blurRad="114300">
              <a:prstClr val="black"/>
            </a:innerShdw>
          </a:effectLst>
        </p:spPr>
      </p:pic>
    </p:spTree>
    <p:extLst>
      <p:ext uri="{BB962C8B-B14F-4D97-AF65-F5344CB8AC3E}">
        <p14:creationId xmlns:p14="http://schemas.microsoft.com/office/powerpoint/2010/main" val="41827429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A54F-4B45-54E4-40C8-5156C4EC09F3}"/>
              </a:ext>
            </a:extLst>
          </p:cNvPr>
          <p:cNvSpPr>
            <a:spLocks noGrp="1"/>
          </p:cNvSpPr>
          <p:nvPr>
            <p:ph type="title"/>
          </p:nvPr>
        </p:nvSpPr>
        <p:spPr/>
        <p:txBody>
          <a:bodyPr/>
          <a:lstStyle/>
          <a:p>
            <a:r>
              <a:rPr lang="en-ES" dirty="0"/>
              <a:t>Open Discussion</a:t>
            </a:r>
          </a:p>
        </p:txBody>
      </p:sp>
      <p:sp>
        <p:nvSpPr>
          <p:cNvPr id="3" name="Content Placeholder 2">
            <a:extLst>
              <a:ext uri="{FF2B5EF4-FFF2-40B4-BE49-F238E27FC236}">
                <a16:creationId xmlns:a16="http://schemas.microsoft.com/office/drawing/2014/main" id="{1EE56CDD-E55A-1AB2-6EF7-027B9E1797FF}"/>
              </a:ext>
            </a:extLst>
          </p:cNvPr>
          <p:cNvSpPr>
            <a:spLocks noGrp="1"/>
          </p:cNvSpPr>
          <p:nvPr>
            <p:ph idx="1"/>
          </p:nvPr>
        </p:nvSpPr>
        <p:spPr>
          <a:xfrm>
            <a:off x="219600" y="882196"/>
            <a:ext cx="11764800" cy="2089604"/>
          </a:xfrm>
        </p:spPr>
        <p:txBody>
          <a:bodyPr/>
          <a:lstStyle/>
          <a:p>
            <a:pPr marL="285750" indent="-285750">
              <a:buFont typeface="Arial" panose="020B0604020202020204" pitchFamily="34" charset="0"/>
              <a:buChar char="•"/>
            </a:pPr>
            <a:r>
              <a:rPr lang="en-ES" dirty="0"/>
              <a:t>Thank you very much for following the Cosmographia Training!</a:t>
            </a:r>
          </a:p>
          <a:p>
            <a:pPr marL="285750" indent="-285750">
              <a:buFont typeface="Arial" panose="020B0604020202020204" pitchFamily="34" charset="0"/>
              <a:buChar char="•"/>
            </a:pPr>
            <a:r>
              <a:rPr lang="en-ES" dirty="0"/>
              <a:t>We hope you will now know how to load your missions scenario into Cosmographia, plot reference frames, instruments field-of-views and observations. </a:t>
            </a:r>
          </a:p>
          <a:p>
            <a:pPr marL="285750" indent="-285750">
              <a:buFont typeface="Arial" panose="020B0604020202020204" pitchFamily="34" charset="0"/>
              <a:buChar char="•"/>
            </a:pPr>
            <a:r>
              <a:rPr lang="en-ES" dirty="0"/>
              <a:t>Learn more at the official Cosmographia User Guide: </a:t>
            </a:r>
            <a:r>
              <a:rPr lang="en-GB" dirty="0">
                <a:hlinkClick r:id="rId2"/>
              </a:rPr>
              <a:t>https://cosmoguide.org/</a:t>
            </a:r>
            <a:r>
              <a:rPr lang="en-GB" dirty="0"/>
              <a:t> </a:t>
            </a:r>
            <a:endParaRPr lang="en-ES" dirty="0"/>
          </a:p>
          <a:p>
            <a:pPr marL="285750" indent="-285750">
              <a:buFont typeface="Arial" panose="020B0604020202020204" pitchFamily="34" charset="0"/>
              <a:buChar char="•"/>
            </a:pPr>
            <a:endParaRPr lang="en-ES" dirty="0"/>
          </a:p>
        </p:txBody>
      </p:sp>
      <p:sp>
        <p:nvSpPr>
          <p:cNvPr id="4" name="TextBox 3">
            <a:extLst>
              <a:ext uri="{FF2B5EF4-FFF2-40B4-BE49-F238E27FC236}">
                <a16:creationId xmlns:a16="http://schemas.microsoft.com/office/drawing/2014/main" id="{A685CFA1-048E-2777-34C1-033BC4B8ABB4}"/>
              </a:ext>
            </a:extLst>
          </p:cNvPr>
          <p:cNvSpPr txBox="1"/>
          <p:nvPr/>
        </p:nvSpPr>
        <p:spPr>
          <a:xfrm>
            <a:off x="4308464" y="3657600"/>
            <a:ext cx="5590309" cy="646331"/>
          </a:xfrm>
          <a:prstGeom prst="rect">
            <a:avLst/>
          </a:prstGeom>
          <a:noFill/>
        </p:spPr>
        <p:txBody>
          <a:bodyPr wrap="square" rtlCol="0">
            <a:spAutoFit/>
          </a:bodyPr>
          <a:lstStyle/>
          <a:p>
            <a:r>
              <a:rPr lang="en-ES" altLang="en-US" sz="3600" b="1" dirty="0">
                <a:latin typeface="Arial" panose="020B0604020202020204" pitchFamily="34" charset="0"/>
                <a:ea typeface="MS PGothic" pitchFamily="34" charset="-128"/>
                <a:cs typeface="Arial" panose="020B0604020202020204" pitchFamily="34" charset="0"/>
              </a:rPr>
              <a:t>QUESTIONS?</a:t>
            </a:r>
          </a:p>
        </p:txBody>
      </p:sp>
    </p:spTree>
    <p:extLst>
      <p:ext uri="{BB962C8B-B14F-4D97-AF65-F5344CB8AC3E}">
        <p14:creationId xmlns:p14="http://schemas.microsoft.com/office/powerpoint/2010/main" val="496639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97D2A-DA53-CCC2-CC8D-D30CB8F01FE2}"/>
              </a:ext>
            </a:extLst>
          </p:cNvPr>
          <p:cNvSpPr>
            <a:spLocks noGrp="1"/>
          </p:cNvSpPr>
          <p:nvPr>
            <p:ph type="title"/>
          </p:nvPr>
        </p:nvSpPr>
        <p:spPr/>
        <p:txBody>
          <a:bodyPr/>
          <a:lstStyle/>
          <a:p>
            <a:r>
              <a:rPr lang="en-ES" dirty="0"/>
              <a:t>Installing Cosmographia</a:t>
            </a:r>
          </a:p>
        </p:txBody>
      </p:sp>
      <p:pic>
        <p:nvPicPr>
          <p:cNvPr id="7" name="Content Placeholder 6">
            <a:extLst>
              <a:ext uri="{FF2B5EF4-FFF2-40B4-BE49-F238E27FC236}">
                <a16:creationId xmlns:a16="http://schemas.microsoft.com/office/drawing/2014/main" id="{03F5D40C-DAA2-A476-6326-2AFB313022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451" y="978463"/>
            <a:ext cx="5958852" cy="5327650"/>
          </a:xfrm>
        </p:spPr>
      </p:pic>
      <p:pic>
        <p:nvPicPr>
          <p:cNvPr id="5" name="Picture 4">
            <a:extLst>
              <a:ext uri="{FF2B5EF4-FFF2-40B4-BE49-F238E27FC236}">
                <a16:creationId xmlns:a16="http://schemas.microsoft.com/office/drawing/2014/main" id="{50103962-7BF4-7FA6-1C84-9892DDFCE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315" y="978463"/>
            <a:ext cx="5851572" cy="5231733"/>
          </a:xfrm>
          <a:prstGeom prst="rect">
            <a:avLst/>
          </a:prstGeom>
        </p:spPr>
      </p:pic>
    </p:spTree>
    <p:extLst>
      <p:ext uri="{BB962C8B-B14F-4D97-AF65-F5344CB8AC3E}">
        <p14:creationId xmlns:p14="http://schemas.microsoft.com/office/powerpoint/2010/main" val="204200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97D2A-DA53-CCC2-CC8D-D30CB8F01FE2}"/>
              </a:ext>
            </a:extLst>
          </p:cNvPr>
          <p:cNvSpPr>
            <a:spLocks noGrp="1"/>
          </p:cNvSpPr>
          <p:nvPr>
            <p:ph type="title"/>
          </p:nvPr>
        </p:nvSpPr>
        <p:spPr/>
        <p:txBody>
          <a:bodyPr/>
          <a:lstStyle/>
          <a:p>
            <a:r>
              <a:rPr lang="en-ES" dirty="0"/>
              <a:t>Installing Cosmographia</a:t>
            </a:r>
          </a:p>
        </p:txBody>
      </p:sp>
      <p:sp>
        <p:nvSpPr>
          <p:cNvPr id="3" name="Content Placeholder 2">
            <a:extLst>
              <a:ext uri="{FF2B5EF4-FFF2-40B4-BE49-F238E27FC236}">
                <a16:creationId xmlns:a16="http://schemas.microsoft.com/office/drawing/2014/main" id="{46635DF5-728C-B9A6-CBFB-A61DF11D7FD3}"/>
              </a:ext>
            </a:extLst>
          </p:cNvPr>
          <p:cNvSpPr>
            <a:spLocks noGrp="1"/>
          </p:cNvSpPr>
          <p:nvPr>
            <p:ph idx="1"/>
          </p:nvPr>
        </p:nvSpPr>
        <p:spPr/>
        <p:txBody>
          <a:bodyPr/>
          <a:lstStyle/>
          <a:p>
            <a:pPr marL="285750" indent="-285750">
              <a:buFont typeface="Arial" panose="020B0604020202020204" pitchFamily="34" charset="0"/>
              <a:buChar char="•"/>
            </a:pPr>
            <a:r>
              <a:rPr lang="en-ES" dirty="0"/>
              <a:t>Cosmographia is NOT available in the esa365 catalogue but should not require admin permissions to be installed. </a:t>
            </a:r>
          </a:p>
          <a:p>
            <a:pPr marL="285750" indent="-285750">
              <a:buFont typeface="Arial" panose="020B0604020202020204" pitchFamily="34" charset="0"/>
              <a:buChar char="•"/>
            </a:pPr>
            <a:r>
              <a:rPr lang="en-ES" dirty="0"/>
              <a:t>Download the installer for your platform from any of the previous links and place it in a directory different from the default Apps/Programs directory</a:t>
            </a:r>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r>
              <a:rPr lang="en-ES" dirty="0"/>
              <a:t>In Mac you may get the warning of “unknown developer”</a:t>
            </a:r>
          </a:p>
          <a:p>
            <a:pPr marL="1067076" lvl="1" indent="-285750">
              <a:buFont typeface="Arial" panose="020B0604020202020204" pitchFamily="34" charset="0"/>
              <a:buChar char="•"/>
            </a:pPr>
            <a:r>
              <a:rPr lang="en-ES" dirty="0"/>
              <a:t>Hold </a:t>
            </a:r>
            <a:r>
              <a:rPr lang="en-ES" b="1" i="1" dirty="0"/>
              <a:t>control</a:t>
            </a:r>
            <a:r>
              <a:rPr lang="en-ES" i="1" dirty="0"/>
              <a:t> </a:t>
            </a:r>
            <a:r>
              <a:rPr lang="en-ES" dirty="0"/>
              <a:t>key and </a:t>
            </a:r>
            <a:r>
              <a:rPr lang="en-ES" b="1" i="1" dirty="0"/>
              <a:t>left-click </a:t>
            </a:r>
            <a:r>
              <a:rPr lang="en-ES" dirty="0"/>
              <a:t>the installer</a:t>
            </a:r>
          </a:p>
          <a:p>
            <a:pPr marL="1067076" lvl="1" indent="-285750">
              <a:buFont typeface="Arial" panose="020B0604020202020204" pitchFamily="34" charset="0"/>
              <a:buChar char="•"/>
            </a:pPr>
            <a:r>
              <a:rPr lang="en-ES" dirty="0"/>
              <a:t>Then hit </a:t>
            </a:r>
            <a:r>
              <a:rPr lang="en-ES" b="1" dirty="0"/>
              <a:t>Open</a:t>
            </a:r>
          </a:p>
          <a:p>
            <a:pPr marL="1067076" lvl="1" indent="-285750">
              <a:buFont typeface="Arial" panose="020B0604020202020204" pitchFamily="34" charset="0"/>
              <a:buChar char="•"/>
            </a:pPr>
            <a:r>
              <a:rPr lang="en-ES" dirty="0"/>
              <a:t>You may get the warning again, just hit cancel and do it again</a:t>
            </a:r>
          </a:p>
          <a:p>
            <a:pPr marL="1067076" lvl="1" indent="-285750">
              <a:buFont typeface="Arial" panose="020B0604020202020204" pitchFamily="34" charset="0"/>
              <a:buChar char="•"/>
            </a:pPr>
            <a:r>
              <a:rPr lang="en-ES" dirty="0"/>
              <a:t>After a couple of times you should get the wizzard running </a:t>
            </a:r>
          </a:p>
          <a:p>
            <a:pPr marL="1067076" lvl="1" indent="-285750">
              <a:buFont typeface="Arial" panose="020B0604020202020204" pitchFamily="34" charset="0"/>
              <a:buChar char="•"/>
            </a:pPr>
            <a:endParaRPr lang="en-ES" dirty="0"/>
          </a:p>
          <a:p>
            <a:pPr marL="285750" indent="-285750">
              <a:buFont typeface="Arial" panose="020B0604020202020204" pitchFamily="34" charset="0"/>
              <a:buChar char="•"/>
            </a:pPr>
            <a:r>
              <a:rPr lang="en-ES" dirty="0"/>
              <a:t>Follow the installation steps and again select an appropriate directory for installing Cosmographia</a:t>
            </a:r>
          </a:p>
          <a:p>
            <a:pPr marL="1067076" lvl="1" indent="-285750">
              <a:buFont typeface="Arial" panose="020B0604020202020204" pitchFamily="34" charset="0"/>
              <a:buChar char="•"/>
            </a:pPr>
            <a:r>
              <a:rPr lang="en-ES" dirty="0"/>
              <a:t>It can be </a:t>
            </a:r>
            <a:r>
              <a:rPr lang="en-ES" b="1" dirty="0"/>
              <a:t>wherever you want in your computer</a:t>
            </a:r>
            <a:r>
              <a:rPr lang="en-ES" dirty="0"/>
              <a:t>, does not have to be with the kernels</a:t>
            </a:r>
          </a:p>
          <a:p>
            <a:pPr marL="1067076" lvl="1" indent="-285750">
              <a:buFont typeface="Arial" panose="020B0604020202020204" pitchFamily="34" charset="0"/>
              <a:buChar char="•"/>
            </a:pPr>
            <a:r>
              <a:rPr lang="en-ES" dirty="0"/>
              <a:t>Just DO NOT choose the default Apps directory as esa365 may block the app from running</a:t>
            </a:r>
          </a:p>
          <a:p>
            <a:pPr marL="1067076" lvl="1" indent="-285750">
              <a:buFont typeface="Arial" panose="020B0604020202020204" pitchFamily="34" charset="0"/>
              <a:buChar char="•"/>
            </a:pPr>
            <a:endParaRPr lang="en-ES" dirty="0"/>
          </a:p>
        </p:txBody>
      </p:sp>
      <p:pic>
        <p:nvPicPr>
          <p:cNvPr id="6" name="Picture 5" descr="A screenshot of a phone&#10;&#10;Description automatically generated">
            <a:extLst>
              <a:ext uri="{FF2B5EF4-FFF2-40B4-BE49-F238E27FC236}">
                <a16:creationId xmlns:a16="http://schemas.microsoft.com/office/drawing/2014/main" id="{38B147DD-7303-C6F1-713D-9ADDFA301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8026" y="2203454"/>
            <a:ext cx="2189024" cy="2451091"/>
          </a:xfrm>
          <a:prstGeom prst="rect">
            <a:avLst/>
          </a:prstGeom>
        </p:spPr>
      </p:pic>
    </p:spTree>
    <p:extLst>
      <p:ext uri="{BB962C8B-B14F-4D97-AF65-F5344CB8AC3E}">
        <p14:creationId xmlns:p14="http://schemas.microsoft.com/office/powerpoint/2010/main" val="1803114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97D2A-DA53-CCC2-CC8D-D30CB8F01FE2}"/>
              </a:ext>
            </a:extLst>
          </p:cNvPr>
          <p:cNvSpPr>
            <a:spLocks noGrp="1"/>
          </p:cNvSpPr>
          <p:nvPr>
            <p:ph type="title"/>
          </p:nvPr>
        </p:nvSpPr>
        <p:spPr/>
        <p:txBody>
          <a:bodyPr/>
          <a:lstStyle/>
          <a:p>
            <a:r>
              <a:rPr lang="en-ES" dirty="0"/>
              <a:t>Installing Cosmographia</a:t>
            </a:r>
          </a:p>
        </p:txBody>
      </p:sp>
      <p:sp>
        <p:nvSpPr>
          <p:cNvPr id="3" name="Content Placeholder 2">
            <a:extLst>
              <a:ext uri="{FF2B5EF4-FFF2-40B4-BE49-F238E27FC236}">
                <a16:creationId xmlns:a16="http://schemas.microsoft.com/office/drawing/2014/main" id="{46635DF5-728C-B9A6-CBFB-A61DF11D7FD3}"/>
              </a:ext>
            </a:extLst>
          </p:cNvPr>
          <p:cNvSpPr>
            <a:spLocks noGrp="1"/>
          </p:cNvSpPr>
          <p:nvPr>
            <p:ph idx="1"/>
          </p:nvPr>
        </p:nvSpPr>
        <p:spPr/>
        <p:txBody>
          <a:bodyPr/>
          <a:lstStyle/>
          <a:p>
            <a:pPr marL="285750" indent="-285750">
              <a:buFont typeface="Arial" panose="020B0604020202020204" pitchFamily="34" charset="0"/>
              <a:buChar char="•"/>
            </a:pPr>
            <a:r>
              <a:rPr lang="en-ES" dirty="0"/>
              <a:t>In Windows we have encountered an issue for some users with Cosmographia 4.2. </a:t>
            </a:r>
          </a:p>
          <a:p>
            <a:pPr marL="285750" indent="-285750">
              <a:buFont typeface="Arial" panose="020B0604020202020204" pitchFamily="34" charset="0"/>
              <a:buChar char="•"/>
            </a:pPr>
            <a:r>
              <a:rPr lang="en-ES" dirty="0"/>
              <a:t>The setup completes without errors but it is not possible to launch the app after the installation.</a:t>
            </a:r>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r>
              <a:rPr lang="en-ES" dirty="0"/>
              <a:t>NAIF is investigating the issue but have not found a workaround yet. </a:t>
            </a:r>
          </a:p>
          <a:p>
            <a:pPr marL="1067076" lvl="1" indent="-285750">
              <a:buFont typeface="Arial" panose="020B0604020202020204" pitchFamily="34" charset="0"/>
              <a:buChar char="•"/>
            </a:pPr>
            <a:r>
              <a:rPr lang="en-ES" dirty="0"/>
              <a:t>Suspect is incompatibility between some visual libraries. </a:t>
            </a:r>
          </a:p>
          <a:p>
            <a:pPr lvl="1"/>
            <a:endParaRPr lang="en-ES" dirty="0"/>
          </a:p>
          <a:p>
            <a:pPr marL="285750" indent="-285750">
              <a:buFont typeface="Arial" panose="020B0604020202020204" pitchFamily="34" charset="0"/>
              <a:buChar char="•"/>
            </a:pPr>
            <a:r>
              <a:rPr lang="en-ES" dirty="0"/>
              <a:t>For those users, we recommend either:</a:t>
            </a:r>
          </a:p>
          <a:p>
            <a:pPr marL="1067076" lvl="1" indent="-285750">
              <a:buFont typeface="Arial" panose="020B0604020202020204" pitchFamily="34" charset="0"/>
              <a:buChar char="•"/>
            </a:pPr>
            <a:r>
              <a:rPr lang="en-ES" dirty="0"/>
              <a:t>Installing Cosmographia on a Linux virtual machine.</a:t>
            </a:r>
          </a:p>
          <a:p>
            <a:pPr marL="1067076" lvl="1" indent="-285750">
              <a:buFont typeface="Arial" panose="020B0604020202020204" pitchFamily="34" charset="0"/>
              <a:buChar char="•"/>
            </a:pPr>
            <a:r>
              <a:rPr lang="en-ES" dirty="0"/>
              <a:t>Installing Cosmographia 4.1 (cosmoscripting for Windows is not available for &lt; 4.2)</a:t>
            </a:r>
          </a:p>
          <a:p>
            <a:pPr marL="1067076" lvl="1" indent="-285750">
              <a:buFont typeface="Arial" panose="020B0604020202020204" pitchFamily="34" charset="0"/>
              <a:buChar char="•"/>
            </a:pPr>
            <a:endParaRPr lang="en-ES" dirty="0"/>
          </a:p>
          <a:p>
            <a:pPr marL="285750" indent="-285750">
              <a:buFont typeface="Arial" panose="020B0604020202020204" pitchFamily="34" charset="0"/>
              <a:buChar char="•"/>
            </a:pPr>
            <a:r>
              <a:rPr lang="en-ES" dirty="0"/>
              <a:t>If you encounter any issues during installation please let us know!</a:t>
            </a:r>
          </a:p>
        </p:txBody>
      </p:sp>
    </p:spTree>
    <p:extLst>
      <p:ext uri="{BB962C8B-B14F-4D97-AF65-F5344CB8AC3E}">
        <p14:creationId xmlns:p14="http://schemas.microsoft.com/office/powerpoint/2010/main" val="2464439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443CD-1A21-3C71-C6B4-A04E81F153E5}"/>
              </a:ext>
            </a:extLst>
          </p:cNvPr>
          <p:cNvSpPr>
            <a:spLocks noGrp="1"/>
          </p:cNvSpPr>
          <p:nvPr>
            <p:ph type="title"/>
          </p:nvPr>
        </p:nvSpPr>
        <p:spPr/>
        <p:txBody>
          <a:bodyPr/>
          <a:lstStyle/>
          <a:p>
            <a:r>
              <a:rPr lang="en-ES" dirty="0"/>
              <a:t>Cosmographia Interface</a:t>
            </a:r>
          </a:p>
        </p:txBody>
      </p:sp>
      <p:sp>
        <p:nvSpPr>
          <p:cNvPr id="6" name="Content Placeholder 5">
            <a:extLst>
              <a:ext uri="{FF2B5EF4-FFF2-40B4-BE49-F238E27FC236}">
                <a16:creationId xmlns:a16="http://schemas.microsoft.com/office/drawing/2014/main" id="{4DCB1147-3705-290F-12F8-DC7A40BA7FA1}"/>
              </a:ext>
            </a:extLst>
          </p:cNvPr>
          <p:cNvSpPr>
            <a:spLocks noGrp="1"/>
          </p:cNvSpPr>
          <p:nvPr>
            <p:ph idx="1"/>
          </p:nvPr>
        </p:nvSpPr>
        <p:spPr/>
        <p:txBody>
          <a:bodyPr/>
          <a:lstStyle/>
          <a:p>
            <a:r>
              <a:rPr lang="en-ES" dirty="0"/>
              <a:t>Hands-on explore the Cosmographia interface:</a:t>
            </a:r>
          </a:p>
          <a:p>
            <a:pPr marL="285750" indent="-285750">
              <a:buFont typeface="Arial" panose="020B0604020202020204" pitchFamily="34" charset="0"/>
              <a:buChar char="•"/>
            </a:pPr>
            <a:r>
              <a:rPr lang="en-ES" dirty="0"/>
              <a:t>Solar System Objects</a:t>
            </a:r>
          </a:p>
          <a:p>
            <a:pPr marL="285750" indent="-285750">
              <a:buFont typeface="Arial" panose="020B0604020202020204" pitchFamily="34" charset="0"/>
              <a:buChar char="•"/>
            </a:pPr>
            <a:r>
              <a:rPr lang="en-ES" dirty="0"/>
              <a:t>Find Object (cmd + f) </a:t>
            </a:r>
          </a:p>
          <a:p>
            <a:pPr marL="1067076" lvl="1" indent="-285750">
              <a:buFont typeface="Arial" panose="020B0604020202020204" pitchFamily="34" charset="0"/>
              <a:buChar char="•"/>
            </a:pPr>
            <a:r>
              <a:rPr lang="en-ES" dirty="0"/>
              <a:t>Point at, Go to</a:t>
            </a:r>
          </a:p>
          <a:p>
            <a:pPr marL="285750" indent="-285750">
              <a:buFont typeface="Arial" panose="020B0604020202020204" pitchFamily="34" charset="0"/>
              <a:buChar char="•"/>
            </a:pPr>
            <a:r>
              <a:rPr lang="en-ES" dirty="0"/>
              <a:t>Time Control</a:t>
            </a:r>
          </a:p>
          <a:p>
            <a:pPr marL="1067076" lvl="1" indent="-285750">
              <a:buFont typeface="Arial" panose="020B0604020202020204" pitchFamily="34" charset="0"/>
              <a:buChar char="•"/>
            </a:pPr>
            <a:r>
              <a:rPr lang="en-ES" dirty="0"/>
              <a:t>Select date and Time rate</a:t>
            </a:r>
          </a:p>
          <a:p>
            <a:pPr marL="1067076" lvl="1" indent="-285750">
              <a:buFont typeface="Arial" panose="020B0604020202020204" pitchFamily="34" charset="0"/>
              <a:buChar char="•"/>
            </a:pPr>
            <a:r>
              <a:rPr lang="en-ES" dirty="0"/>
              <a:t>Select Time and Date (cmd + t)</a:t>
            </a:r>
          </a:p>
          <a:p>
            <a:pPr marL="1067076" lvl="1" indent="-285750">
              <a:buFont typeface="Arial" panose="020B0604020202020204" pitchFamily="34" charset="0"/>
              <a:buChar char="•"/>
            </a:pPr>
            <a:r>
              <a:rPr lang="en-ES" dirty="0"/>
              <a:t>Pause/Resume time (cmd + p); Fast-forward x10 (cmd + l), Slow down /10 (cmd + k), Reverse (cmd + j)</a:t>
            </a:r>
          </a:p>
          <a:p>
            <a:pPr marL="285750" indent="-285750">
              <a:buFont typeface="Arial" panose="020B0604020202020204" pitchFamily="34" charset="0"/>
              <a:buChar char="•"/>
            </a:pPr>
            <a:r>
              <a:rPr lang="en-ES" dirty="0"/>
              <a:t>Settings</a:t>
            </a:r>
          </a:p>
          <a:p>
            <a:pPr marL="1067076" lvl="1" indent="-285750">
              <a:buFont typeface="Arial" panose="020B0604020202020204" pitchFamily="34" charset="0"/>
              <a:buChar char="•"/>
            </a:pPr>
            <a:r>
              <a:rPr lang="en-ES" dirty="0"/>
              <a:t>Graphics: Atmospheres/Clouds (Earth, Venus, Titan), Shadows, Star Birghtness, Extra Light</a:t>
            </a:r>
          </a:p>
          <a:p>
            <a:pPr marL="1067076" lvl="1" indent="-285750">
              <a:buFont typeface="Arial" panose="020B0604020202020204" pitchFamily="34" charset="0"/>
              <a:buChar char="•"/>
            </a:pPr>
            <a:r>
              <a:rPr lang="en-ES" dirty="0"/>
              <a:t>Guides: Orbits, Labels, Stars and Constellations, Text and Vectors sizes</a:t>
            </a:r>
          </a:p>
          <a:p>
            <a:pPr marL="1067076" lvl="1" indent="-285750">
              <a:buFont typeface="Arial" panose="020B0604020202020204" pitchFamily="34" charset="0"/>
              <a:buChar char="•"/>
            </a:pPr>
            <a:r>
              <a:rPr lang="en-ES" dirty="0"/>
              <a:t>Interface: Spice Driven Bodies, Units, Record Video Resolution</a:t>
            </a:r>
          </a:p>
          <a:p>
            <a:pPr marL="1067076" lvl="1" indent="-285750">
              <a:buFont typeface="Arial" panose="020B0604020202020204" pitchFamily="34" charset="0"/>
              <a:buChar char="•"/>
            </a:pPr>
            <a:r>
              <a:rPr lang="en-ES" dirty="0"/>
              <a:t>Add-ons: All asteroids, Enceladus’ Geysers</a:t>
            </a:r>
          </a:p>
          <a:p>
            <a:pPr marL="285750" indent="-285750">
              <a:buFont typeface="Arial" panose="020B0604020202020204" pitchFamily="34" charset="0"/>
              <a:buChar char="•"/>
            </a:pPr>
            <a:r>
              <a:rPr lang="en-ES" dirty="0"/>
              <a:t>Help: User’s Guide, Navigation Basics, Keyboard shortcuts</a:t>
            </a:r>
          </a:p>
          <a:p>
            <a:pPr marL="1067076" lvl="1" indent="-285750">
              <a:buFont typeface="Arial" panose="020B0604020202020204" pitchFamily="34" charset="0"/>
              <a:buChar char="•"/>
            </a:pPr>
            <a:endParaRPr lang="en-ES" dirty="0"/>
          </a:p>
        </p:txBody>
      </p:sp>
    </p:spTree>
    <p:extLst>
      <p:ext uri="{BB962C8B-B14F-4D97-AF65-F5344CB8AC3E}">
        <p14:creationId xmlns:p14="http://schemas.microsoft.com/office/powerpoint/2010/main" val="2630579481"/>
      </p:ext>
    </p:extLst>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9330923B-8557-418D-B6D0-2539E05C9992}"/>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0DBC44A8-7EC4-4182-BF87-7936273255B5}"/>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5728CBC8-CAA7-4071-9A7F-DE59D54759B9}"/>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1F39E543-2EA0-41BF-9658-26CFC9ECB450}"/>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2020-08-04T22:00:00+00:00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PKKMWAM5UKCP-1108600927-1287</_dlc_DocId>
    <_dlc_DocIdUrl xmlns="ddc99d1b-0883-4f2c-a8e6-6d8ebaa0e5d6">
      <Url>https://esateamsite.sso.esa.int/support/EOT2018/_layouts/15/DocIdRedir.aspx?ID=PKKMWAM5UKCP-1108600927-1287</Url>
      <Description>PKKMWAM5UKCP-1108600927-1287</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2.xml><?xml version="1.0" encoding="utf-8"?>
<ds:datastoreItem xmlns:ds="http://schemas.openxmlformats.org/officeDocument/2006/customXml" ds:itemID="{8E22279E-2C4C-4C93-8498-455A58D1433E}">
  <ds:schemaRefs>
    <ds:schemaRef ds:uri="http://purl.org/dc/elements/1.1/"/>
    <ds:schemaRef ds:uri="http://schemas.microsoft.com/office/2006/metadata/properties"/>
    <ds:schemaRef ds:uri="http://schemas.microsoft.com/sharepoint/v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schemas.microsoft.com/sharepoint/v3/fields"/>
    <ds:schemaRef ds:uri="ddc99d1b-0883-4f2c-a8e6-6d8ebaa0e5d6"/>
    <ds:schemaRef ds:uri="http://www.w3.org/XML/1998/namespace"/>
    <ds:schemaRef ds:uri="http://purl.org/dc/dcmitype/"/>
  </ds:schemaRefs>
</ds:datastoreItem>
</file>

<file path=customXml/itemProps3.xml><?xml version="1.0" encoding="utf-8"?>
<ds:datastoreItem xmlns:ds="http://schemas.openxmlformats.org/officeDocument/2006/customXml" ds:itemID="{3783E3FC-67DA-4725-BDDF-DC15FF7560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http://schemas.microsoft.com/sharepoint/v3/field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D573401-998D-45E4-9CC0-0B59B0B357BD}">
  <ds:schemaRefs>
    <ds:schemaRef ds:uri="http://schemas.microsoft.com/sharepoint/events"/>
  </ds:schemaRefs>
</ds:datastoreItem>
</file>

<file path=docMetadata/LabelInfo.xml><?xml version="1.0" encoding="utf-8"?>
<clbl:labelList xmlns:clbl="http://schemas.microsoft.com/office/2020/mipLabelMetadata">
  <clbl:label id="{3976fa30-1907-4356-8241-62ea5e1c0256}" enabled="1" method="Standard" siteId="{9a5cacd0-2bef-4dd7-ac5c-7ebe1f54f495}" contentBits="0" removed="0"/>
</clbl:labelList>
</file>

<file path=docProps/app.xml><?xml version="1.0" encoding="utf-8"?>
<Properties xmlns="http://schemas.openxmlformats.org/officeDocument/2006/extended-properties" xmlns:vt="http://schemas.openxmlformats.org/officeDocument/2006/docPropsVTypes">
  <Template>ESA_Presentation_DARK</Template>
  <TotalTime>9994</TotalTime>
  <Words>3216</Words>
  <Application>Microsoft Macintosh PowerPoint</Application>
  <PresentationFormat>Custom</PresentationFormat>
  <Paragraphs>372</Paragraphs>
  <Slides>51</Slides>
  <Notes>1</Notes>
  <HiddenSlides>0</HiddenSlides>
  <MMClips>4</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51</vt:i4>
      </vt:variant>
    </vt:vector>
  </HeadingPairs>
  <TitlesOfParts>
    <vt:vector size="61" baseType="lpstr">
      <vt:lpstr>-apple-system</vt:lpstr>
      <vt:lpstr>Arial</vt:lpstr>
      <vt:lpstr>Calibri</vt:lpstr>
      <vt:lpstr>Courier New</vt:lpstr>
      <vt:lpstr>JetBrains Mono</vt:lpstr>
      <vt:lpstr>Verdana</vt:lpstr>
      <vt:lpstr>ESA_Presentation_DARK</vt:lpstr>
      <vt:lpstr>ESA_Presentation_DARK_BG</vt:lpstr>
      <vt:lpstr>ESA_Presentation_CLEAR</vt:lpstr>
      <vt:lpstr>ESA_Presentation_CLEAR_BG</vt:lpstr>
      <vt:lpstr>PowerPoint Presentation</vt:lpstr>
      <vt:lpstr>Agenda</vt:lpstr>
      <vt:lpstr>Class Introduction</vt:lpstr>
      <vt:lpstr>Class Introduction</vt:lpstr>
      <vt:lpstr>Installing Cosmographia</vt:lpstr>
      <vt:lpstr>Installing Cosmographia</vt:lpstr>
      <vt:lpstr>Installing Cosmographia</vt:lpstr>
      <vt:lpstr>Installing Cosmographia</vt:lpstr>
      <vt:lpstr>Cosmographia Interface</vt:lpstr>
      <vt:lpstr>Cosmographia Interface</vt:lpstr>
      <vt:lpstr>Navigation Basics</vt:lpstr>
      <vt:lpstr>Navigation Basics</vt:lpstr>
      <vt:lpstr>Configuration for ESA missions</vt:lpstr>
      <vt:lpstr>Configuration for ESA missions</vt:lpstr>
      <vt:lpstr>Brand new Git Hooks!</vt:lpstr>
      <vt:lpstr>Brand new Git Hooks!</vt:lpstr>
      <vt:lpstr>Brand new Git Hooks!</vt:lpstr>
      <vt:lpstr>Loading the mission scenario</vt:lpstr>
      <vt:lpstr>Loading the mission scenario</vt:lpstr>
      <vt:lpstr>Loading the mission scenario</vt:lpstr>
      <vt:lpstr>Loading the mission scenario</vt:lpstr>
      <vt:lpstr>Loading the mission scenario</vt:lpstr>
      <vt:lpstr>Visualizing the spacecraft</vt:lpstr>
      <vt:lpstr>Catalog Configuration Files</vt:lpstr>
      <vt:lpstr>Spacecraft Catalog Files</vt:lpstr>
      <vt:lpstr>Spacecraft Catalog Files</vt:lpstr>
      <vt:lpstr>Spacecraft Catalog Files</vt:lpstr>
      <vt:lpstr>Sensor Catalog Files</vt:lpstr>
      <vt:lpstr>Sensor Catalog Files</vt:lpstr>
      <vt:lpstr>Sensor Catalog Files</vt:lpstr>
      <vt:lpstr>Sensor Catalog Files</vt:lpstr>
      <vt:lpstr>Sensor Catalog Files</vt:lpstr>
      <vt:lpstr>Observation Catalog Files</vt:lpstr>
      <vt:lpstr>Observation Catalog Files</vt:lpstr>
      <vt:lpstr>Observation Catalog Files</vt:lpstr>
      <vt:lpstr>Shape Models and DSKs</vt:lpstr>
      <vt:lpstr>Shape Models and DSKs</vt:lpstr>
      <vt:lpstr>Summary</vt:lpstr>
      <vt:lpstr>Cosmographia Scripting</vt:lpstr>
      <vt:lpstr>JUICE Cosmographia Plugin</vt:lpstr>
      <vt:lpstr>Scene loading based on metakernels</vt:lpstr>
      <vt:lpstr>Sensors</vt:lpstr>
      <vt:lpstr>Minor moons and Science models</vt:lpstr>
      <vt:lpstr>Jupiter Rings</vt:lpstr>
      <vt:lpstr>Io and Europa Torii</vt:lpstr>
      <vt:lpstr>Jupiter Main Aurora and Magnetosphere belts</vt:lpstr>
      <vt:lpstr>Online help</vt:lpstr>
      <vt:lpstr>The backdoor - Getting access to the main window</vt:lpstr>
      <vt:lpstr>The backdoor – creating an app on top</vt:lpstr>
      <vt:lpstr>Next Generation</vt:lpstr>
      <vt:lpstr>Open Discussion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Presentation</dc:subject>
  <dc:creator>Alfredo Escalante Lopez</dc:creator>
  <cp:keywords/>
  <dc:description/>
  <cp:lastModifiedBy>Alfredo Escalante Lopez</cp:lastModifiedBy>
  <cp:revision>86</cp:revision>
  <cp:lastPrinted>2023-12-11T08:15:00Z</cp:lastPrinted>
  <dcterms:created xsi:type="dcterms:W3CDTF">2023-03-02T11:29:49Z</dcterms:created>
  <dcterms:modified xsi:type="dcterms:W3CDTF">2023-12-13T09:10:08Z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user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2023-04-17T22:00:00Z</vt:filetime>
  </property>
  <property fmtid="{D5CDD505-2E9C-101B-9397-08002B2CF9AE}" pid="30" name="Organisational_x0020_entity">
    <vt:lpwstr/>
  </property>
  <property fmtid="{D5CDD505-2E9C-101B-9397-08002B2CF9AE}" pid="31" name="_dlc_DocIdItemGuid">
    <vt:lpwstr>8efe0189-68e5-46b3-80c8-078d88a4045d</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PKKMWAM5UKCP-1108600927-1287</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